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0"/>
  </p:notesMasterIdLst>
  <p:sldIdLst>
    <p:sldId id="256" r:id="rId2"/>
    <p:sldId id="288" r:id="rId3"/>
    <p:sldId id="564" r:id="rId4"/>
    <p:sldId id="1875" r:id="rId5"/>
    <p:sldId id="1909" r:id="rId6"/>
    <p:sldId id="1911" r:id="rId7"/>
    <p:sldId id="1935" r:id="rId8"/>
    <p:sldId id="662" r:id="rId9"/>
    <p:sldId id="660" r:id="rId10"/>
    <p:sldId id="429" r:id="rId11"/>
    <p:sldId id="655" r:id="rId12"/>
    <p:sldId id="623" r:id="rId13"/>
    <p:sldId id="1917" r:id="rId14"/>
    <p:sldId id="1918" r:id="rId15"/>
    <p:sldId id="1945" r:id="rId16"/>
    <p:sldId id="1940" r:id="rId17"/>
    <p:sldId id="1958" r:id="rId18"/>
    <p:sldId id="1941" r:id="rId19"/>
    <p:sldId id="1943" r:id="rId20"/>
    <p:sldId id="663" r:id="rId21"/>
    <p:sldId id="664" r:id="rId22"/>
    <p:sldId id="1947" r:id="rId23"/>
    <p:sldId id="1937" r:id="rId24"/>
    <p:sldId id="657" r:id="rId25"/>
    <p:sldId id="624" r:id="rId26"/>
    <p:sldId id="661" r:id="rId27"/>
    <p:sldId id="647" r:id="rId28"/>
    <p:sldId id="651" r:id="rId29"/>
    <p:sldId id="612" r:id="rId30"/>
    <p:sldId id="638" r:id="rId31"/>
    <p:sldId id="639" r:id="rId32"/>
    <p:sldId id="1912" r:id="rId33"/>
    <p:sldId id="1949" r:id="rId34"/>
    <p:sldId id="628" r:id="rId35"/>
    <p:sldId id="629" r:id="rId36"/>
    <p:sldId id="631" r:id="rId37"/>
    <p:sldId id="632" r:id="rId38"/>
    <p:sldId id="616" r:id="rId39"/>
    <p:sldId id="613" r:id="rId40"/>
    <p:sldId id="617" r:id="rId41"/>
    <p:sldId id="633" r:id="rId42"/>
    <p:sldId id="1948" r:id="rId43"/>
    <p:sldId id="634" r:id="rId44"/>
    <p:sldId id="618" r:id="rId45"/>
    <p:sldId id="620" r:id="rId46"/>
    <p:sldId id="636" r:id="rId47"/>
    <p:sldId id="637" r:id="rId48"/>
    <p:sldId id="635" r:id="rId49"/>
    <p:sldId id="626" r:id="rId50"/>
    <p:sldId id="627" r:id="rId51"/>
    <p:sldId id="656" r:id="rId52"/>
    <p:sldId id="1964" r:id="rId53"/>
    <p:sldId id="1960" r:id="rId54"/>
    <p:sldId id="1961" r:id="rId55"/>
    <p:sldId id="1966" r:id="rId56"/>
    <p:sldId id="640" r:id="rId57"/>
    <p:sldId id="561" r:id="rId58"/>
    <p:sldId id="1951" r:id="rId59"/>
    <p:sldId id="621" r:id="rId60"/>
    <p:sldId id="1965" r:id="rId61"/>
    <p:sldId id="642" r:id="rId62"/>
    <p:sldId id="677" r:id="rId63"/>
    <p:sldId id="694" r:id="rId64"/>
    <p:sldId id="641" r:id="rId65"/>
    <p:sldId id="1953" r:id="rId66"/>
    <p:sldId id="1952" r:id="rId67"/>
    <p:sldId id="653" r:id="rId68"/>
    <p:sldId id="654" r:id="rId69"/>
    <p:sldId id="1934" r:id="rId70"/>
    <p:sldId id="752" r:id="rId71"/>
    <p:sldId id="678" r:id="rId72"/>
    <p:sldId id="1967" r:id="rId73"/>
    <p:sldId id="1954" r:id="rId74"/>
    <p:sldId id="1955" r:id="rId75"/>
    <p:sldId id="1956" r:id="rId76"/>
    <p:sldId id="1962" r:id="rId77"/>
    <p:sldId id="1957" r:id="rId78"/>
    <p:sldId id="1910" r:id="rId7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1AF7FED-AC58-47D7-AFDE-3343EE307043}">
          <p14:sldIdLst>
            <p14:sldId id="256"/>
            <p14:sldId id="288"/>
            <p14:sldId id="564"/>
          </p14:sldIdLst>
        </p14:section>
        <p14:section name="1. Seq2Seq" id="{DB2488A4-F6D5-47BB-B271-E7EA6B0A39CE}">
          <p14:sldIdLst>
            <p14:sldId id="1875"/>
            <p14:sldId id="1909"/>
            <p14:sldId id="1911"/>
            <p14:sldId id="1935"/>
            <p14:sldId id="662"/>
            <p14:sldId id="660"/>
          </p14:sldIdLst>
        </p14:section>
        <p14:section name="2. 注意力" id="{08B3C5FD-06F3-4407-84E3-834C22ECB3E4}">
          <p14:sldIdLst>
            <p14:sldId id="429"/>
            <p14:sldId id="655"/>
            <p14:sldId id="623"/>
            <p14:sldId id="1917"/>
            <p14:sldId id="1918"/>
            <p14:sldId id="1945"/>
            <p14:sldId id="1940"/>
            <p14:sldId id="1958"/>
            <p14:sldId id="1941"/>
            <p14:sldId id="1943"/>
            <p14:sldId id="663"/>
            <p14:sldId id="664"/>
          </p14:sldIdLst>
        </p14:section>
        <p14:section name="自注意力" id="{63557E6F-6612-4192-B57F-72C84C326679}">
          <p14:sldIdLst>
            <p14:sldId id="1947"/>
            <p14:sldId id="1937"/>
            <p14:sldId id="657"/>
            <p14:sldId id="624"/>
            <p14:sldId id="661"/>
            <p14:sldId id="647"/>
            <p14:sldId id="651"/>
          </p14:sldIdLst>
        </p14:section>
        <p14:section name="3. Transformer" id="{D7CB91B5-AE07-4019-920F-7D451BFAFEAE}">
          <p14:sldIdLst>
            <p14:sldId id="612"/>
            <p14:sldId id="638"/>
            <p14:sldId id="639"/>
            <p14:sldId id="1912"/>
            <p14:sldId id="1949"/>
            <p14:sldId id="628"/>
            <p14:sldId id="629"/>
            <p14:sldId id="631"/>
            <p14:sldId id="632"/>
            <p14:sldId id="616"/>
            <p14:sldId id="613"/>
            <p14:sldId id="617"/>
            <p14:sldId id="633"/>
            <p14:sldId id="1948"/>
            <p14:sldId id="634"/>
            <p14:sldId id="618"/>
            <p14:sldId id="620"/>
            <p14:sldId id="636"/>
            <p14:sldId id="637"/>
            <p14:sldId id="635"/>
            <p14:sldId id="626"/>
            <p14:sldId id="627"/>
            <p14:sldId id="656"/>
            <p14:sldId id="1964"/>
            <p14:sldId id="1960"/>
            <p14:sldId id="1961"/>
            <p14:sldId id="1966"/>
          </p14:sldIdLst>
        </p14:section>
        <p14:section name="4. BERT" id="{63366A5F-03EB-4D44-9829-104A64C3A469}">
          <p14:sldIdLst>
            <p14:sldId id="640"/>
            <p14:sldId id="561"/>
            <p14:sldId id="1951"/>
            <p14:sldId id="621"/>
            <p14:sldId id="1965"/>
            <p14:sldId id="642"/>
            <p14:sldId id="677"/>
            <p14:sldId id="694"/>
            <p14:sldId id="641"/>
            <p14:sldId id="1953"/>
            <p14:sldId id="1952"/>
            <p14:sldId id="653"/>
            <p14:sldId id="654"/>
            <p14:sldId id="1934"/>
            <p14:sldId id="752"/>
            <p14:sldId id="678"/>
          </p14:sldIdLst>
        </p14:section>
        <p14:section name="5. GPT" id="{69512996-6CC0-4559-9E77-B5A89B52DD8D}">
          <p14:sldIdLst>
            <p14:sldId id="1967"/>
            <p14:sldId id="1954"/>
            <p14:sldId id="1955"/>
            <p14:sldId id="1956"/>
            <p14:sldId id="1962"/>
            <p14:sldId id="1957"/>
          </p14:sldIdLst>
        </p14:section>
        <p14:section name="小结" id="{87E18CA7-B1E1-47C9-9942-046E51B6827D}">
          <p14:sldIdLst>
            <p14:sldId id="19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2E9"/>
    <a:srgbClr val="666666"/>
    <a:srgbClr val="64B639"/>
    <a:srgbClr val="4472C4"/>
    <a:srgbClr val="B163E1"/>
    <a:srgbClr val="F8BF80"/>
    <a:srgbClr val="F4952F"/>
    <a:srgbClr val="FF0000"/>
    <a:srgbClr val="FBE8F2"/>
    <a:srgbClr val="62B0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1" autoAdjust="0"/>
    <p:restoredTop sz="94692" autoAdjust="0"/>
  </p:normalViewPr>
  <p:slideViewPr>
    <p:cSldViewPr snapToGrid="0">
      <p:cViewPr varScale="1">
        <p:scale>
          <a:sx n="106" d="100"/>
          <a:sy n="106" d="100"/>
        </p:scale>
        <p:origin x="756" y="3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116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-502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gif>
</file>

<file path=ppt/media/image135.gif>
</file>

<file path=ppt/media/image136.png>
</file>

<file path=ppt/media/image137.png>
</file>

<file path=ppt/media/image138.png>
</file>

<file path=ppt/media/image139.png>
</file>

<file path=ppt/media/image14.png>
</file>

<file path=ppt/media/image140.gif>
</file>

<file path=ppt/media/image141.png>
</file>

<file path=ppt/media/image142.jpe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jpe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gif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7.pn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20.png>
</file>

<file path=ppt/media/image73.png>
</file>

<file path=ppt/media/image730.png>
</file>

<file path=ppt/media/image74.png>
</file>

<file path=ppt/media/image740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EEFBD-4D40-487D-BBE3-05E473E8A94A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92ADB-B628-4756-AD77-3CBD996EA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645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people/k/kishore-papineni/" TargetMode="External"/><Relationship Id="rId7" Type="http://schemas.openxmlformats.org/officeDocument/2006/relationships/hyperlink" Target="https://aclanthology.org/volumes/P02-1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clanthology.org/people/w/wei-jing-zhu/" TargetMode="External"/><Relationship Id="rId5" Type="http://schemas.openxmlformats.org/officeDocument/2006/relationships/hyperlink" Target="https://aclanthology.org/people/t/todd-ward/" TargetMode="External"/><Relationship Id="rId4" Type="http://schemas.openxmlformats.org/officeDocument/2006/relationships/hyperlink" Target="https://aclanthology.org/people/s/salim-roukos/" TargetMode="Externa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search/cs?searchtype=author&amp;query=Devlin,+J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rxiv.org/search/cs?searchtype=author&amp;query=Toutanova,+K" TargetMode="External"/><Relationship Id="rId5" Type="http://schemas.openxmlformats.org/officeDocument/2006/relationships/hyperlink" Target="https://arxiv.org/search/cs?searchtype=author&amp;query=Lee,+K" TargetMode="External"/><Relationship Id="rId4" Type="http://schemas.openxmlformats.org/officeDocument/2006/relationships/hyperlink" Target="https://arxiv.org/search/cs?searchtype=author&amp;query=Chang,+M" TargetMode="Externa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ml.com/2018/06/12/understanding-word-embeddings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601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446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i="0">
                <a:solidFill>
                  <a:srgbClr val="404040"/>
                </a:solidFill>
                <a:effectLst/>
                <a:latin typeface="DeepSeek-CJK-patch"/>
              </a:rPr>
              <a:t>视觉搜索中的“弹出效应”</a:t>
            </a:r>
            <a:r>
              <a:rPr lang="zh-CN" altLang="en-US" b="0" i="0">
                <a:solidFill>
                  <a:srgbClr val="404040"/>
                </a:solidFill>
                <a:effectLst/>
                <a:latin typeface="DeepSeek-CJK-patch"/>
              </a:rPr>
              <a:t>：在一堆绿色字母中寻找红色字母时，红色字母因颜色对比显著，无需刻意搜索即可被快速发现。</a:t>
            </a:r>
            <a:endParaRPr lang="en-US" altLang="zh-CN" b="0" i="0">
              <a:solidFill>
                <a:srgbClr val="404040"/>
              </a:solidFill>
              <a:effectLst/>
              <a:latin typeface="DeepSeek-CJK-patch"/>
            </a:endParaRPr>
          </a:p>
          <a:p>
            <a:r>
              <a:rPr lang="zh-CN" altLang="en-US" b="1"/>
              <a:t>鸡尾酒会效应</a:t>
            </a:r>
            <a:r>
              <a:rPr lang="zh-CN" altLang="en-US"/>
              <a:t>：在嘈杂的聚会上，尽管周围人声鼎沸，你仍能专注于与眼前人的对话，但若远处有人提到你的名字，你会立即注意到</a:t>
            </a:r>
            <a:r>
              <a:rPr lang="en-US" altLang="zh-CN"/>
              <a:t>——</a:t>
            </a:r>
            <a:r>
              <a:rPr lang="zh-CN" altLang="en-US"/>
              <a:t>说明未被完全过滤的信息仍可能触发注意。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/>
              <a:t>心理学</a:t>
            </a:r>
            <a:r>
              <a:rPr lang="zh-CN" altLang="en-US" sz="1200"/>
              <a:t>：研究人类行为和心理过程的科学，涵盖感知、记忆、情绪、决策等多个领域。</a:t>
            </a:r>
            <a:endParaRPr lang="en-US" altLang="zh-CN" sz="12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109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7D661-CE10-B90B-C4AB-B657511FF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49F420B-2AA7-7CBA-9FCD-A81E97F3B5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375657-28D8-6887-3756-0FF03AD57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"The movie was great but the acting was terrible"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E93380-53BF-31CD-3CC7-0B3D0D2AE6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80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60638-ECE5-3747-8D53-D222F09D8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104BC23-2BB3-5338-DC20-F4059E5CE1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AA2A483-14EF-9CB0-02DB-817CE901E2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7640EF-B140-4C97-7523-B0AFB2CEB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289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/>
              <a:t>如果索引（</a:t>
            </a:r>
            <a:r>
              <a:rPr lang="en-US" altLang="zh-CN" sz="1200"/>
              <a:t>K</a:t>
            </a:r>
            <a:r>
              <a:rPr lang="zh-CN" altLang="en-US" sz="1200"/>
              <a:t>）和内容（</a:t>
            </a:r>
            <a:r>
              <a:rPr lang="en-US" altLang="zh-CN" sz="1200"/>
              <a:t>V</a:t>
            </a:r>
            <a:r>
              <a:rPr lang="zh-CN" altLang="en-US" sz="1200"/>
              <a:t>）相同，相当于每本书的标签就是全书内容的缩写</a:t>
            </a:r>
            <a:r>
              <a:rPr lang="en-US" altLang="zh-CN" sz="1200"/>
              <a:t>——</a:t>
            </a:r>
            <a:r>
              <a:rPr lang="zh-CN" altLang="en-US" sz="1200"/>
              <a:t>这显然限制了检索效率和信息容量。</a:t>
            </a:r>
            <a:endParaRPr lang="en-US" sz="1200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9366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/>
              <a:t>Q</a:t>
            </a:r>
            <a:r>
              <a:rPr lang="en-US" altLang="zh-CN" sz="1200"/>
              <a:t>uery</a:t>
            </a:r>
            <a:r>
              <a:rPr lang="zh-CN" altLang="en-US"/>
              <a:t>代表任务目标（如“关注转折后的负面信息”），动态指导注意力方向。</a:t>
            </a:r>
            <a:endParaRPr lang="en-US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751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/>
              <a:t>注意力机制最初是为了解决序列到序列模型中的</a:t>
            </a:r>
            <a:r>
              <a:rPr lang="zh-CN" altLang="en-US" sz="1200" b="1">
                <a:solidFill>
                  <a:schemeClr val="accent1"/>
                </a:solidFill>
              </a:rPr>
              <a:t>长距离依赖</a:t>
            </a:r>
            <a:r>
              <a:rPr lang="zh-CN" altLang="en-US" sz="1200"/>
              <a:t>问题，</a:t>
            </a:r>
            <a:endParaRPr lang="en-US" altLang="zh-CN" sz="1200"/>
          </a:p>
          <a:p>
            <a:r>
              <a:rPr lang="zh-CN" altLang="en-US" sz="1200"/>
              <a:t>比如在机器翻译中，当处理较长的句子时，模型难以记住所有前面的信息。</a:t>
            </a:r>
            <a:endParaRPr lang="en-US" altLang="zh-CN" sz="1200"/>
          </a:p>
          <a:p>
            <a:r>
              <a:rPr lang="zh-CN" altLang="en-US" sz="1200"/>
              <a:t>注意力机制</a:t>
            </a:r>
            <a:r>
              <a:rPr lang="zh-CN" altLang="en-US" sz="1200" b="1">
                <a:solidFill>
                  <a:srgbClr val="FF0000"/>
                </a:solidFill>
              </a:rPr>
              <a:t>通过给不同的输入部分分配不同的权重</a:t>
            </a:r>
            <a:r>
              <a:rPr lang="zh-CN" altLang="en-US" sz="1200"/>
              <a:t>，</a:t>
            </a:r>
            <a:r>
              <a:rPr lang="zh-CN" altLang="en-US" sz="1200" b="1"/>
              <a:t>使得模型能够动态地关注与当前输出最相关的部分</a:t>
            </a:r>
            <a:r>
              <a:rPr lang="zh-CN" altLang="en-US" sz="1200"/>
              <a:t>。</a:t>
            </a:r>
            <a:endParaRPr lang="en-US" altLang="zh-CN" sz="1200"/>
          </a:p>
          <a:p>
            <a:r>
              <a:rPr lang="zh-CN" altLang="en-US" sz="1200"/>
              <a:t>即，通过</a:t>
            </a:r>
            <a:r>
              <a:rPr lang="en-US" altLang="zh-CN" sz="1200"/>
              <a:t>H2</a:t>
            </a:r>
            <a:r>
              <a:rPr lang="zh-CN" altLang="en-US" sz="1200"/>
              <a:t>与输入</a:t>
            </a:r>
            <a:r>
              <a:rPr lang="en-US" altLang="zh-CN" sz="1200"/>
              <a:t>hi</a:t>
            </a:r>
            <a:r>
              <a:rPr lang="zh-CN" altLang="en-US" sz="1200"/>
              <a:t>的点积，给输入部分打分。</a:t>
            </a:r>
            <a:endParaRPr lang="en-US" sz="12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824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B9790-0144-C9A6-903D-CA5A4EC6C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F5E6CA7-33B8-4DAF-572D-277C45452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>
                <a:extLst>
                  <a:ext uri="{FF2B5EF4-FFF2-40B4-BE49-F238E27FC236}">
                    <a16:creationId xmlns:a16="http://schemas.microsoft.com/office/drawing/2014/main" id="{E7A41457-910D-3941-3627-46EA368FB2C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/>
                  <a:t>生成</a:t>
                </a:r>
                <a:r>
                  <a:rPr lang="en-US" altLang="zh-CN"/>
                  <a:t>Q/K/V</a:t>
                </a:r>
                <a:r>
                  <a:rPr lang="zh-CN" altLang="en-US"/>
                  <a:t>（假设权重矩阵 </a:t>
                </a:r>
                <a:r>
                  <a:rPr lang="en-US" altLang="zh-CN"/>
                  <a:t>W</a:t>
                </a:r>
                <a:r>
                  <a:rPr lang="en-US" altLang="zh-CN" baseline="-25000"/>
                  <a:t>Q</a:t>
                </a:r>
                <a:r>
                  <a:rPr lang="en-US" altLang="zh-CN"/>
                  <a:t>, W</a:t>
                </a:r>
                <a:r>
                  <a:rPr lang="en-US" altLang="zh-CN" baseline="-25000"/>
                  <a:t>K</a:t>
                </a:r>
                <a:r>
                  <a:rPr lang="en-US" altLang="zh-CN"/>
                  <a:t>, W</a:t>
                </a:r>
                <a:r>
                  <a:rPr lang="en-US" altLang="zh-CN" baseline="-25000"/>
                  <a:t>V</a:t>
                </a:r>
                <a:r>
                  <a:rPr lang="en-US" altLang="zh-CN"/>
                  <a:t> </a:t>
                </a:r>
                <a:r>
                  <a:rPr lang="zh-CN" altLang="en-US"/>
                  <a:t>为单位矩阵）：</a:t>
                </a:r>
                <a:endParaRPr lang="en-US" altLang="zh-CN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1200"/>
              </a:p>
              <a:p>
                <a:endParaRPr lang="en-US" sz="1200"/>
              </a:p>
              <a:p>
                <a:r>
                  <a:rPr lang="zh-CN" altLang="en-US" sz="1200" spc="300"/>
                  <a:t>同时注意</a:t>
                </a:r>
                <a14:m>
                  <m:oMath xmlns:m="http://schemas.openxmlformats.org/officeDocument/2006/math">
                    <m:r>
                      <a:rPr lang="en-US" altLang="zh-CN" sz="1200" i="1" spc="30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200" spc="300"/>
                  <a:t>的多个子空间</a:t>
                </a:r>
                <a:endParaRPr lang="en-US" sz="1200"/>
              </a:p>
            </p:txBody>
          </p:sp>
        </mc:Choice>
        <mc:Fallback xmlns="">
          <p:sp>
            <p:nvSpPr>
              <p:cNvPr id="3" name="备注占位符 2">
                <a:extLst>
                  <a:ext uri="{FF2B5EF4-FFF2-40B4-BE49-F238E27FC236}">
                    <a16:creationId xmlns:a16="http://schemas.microsoft.com/office/drawing/2014/main" id="{E7A41457-910D-3941-3627-46EA368FB2C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/>
                  <a:t>生成</a:t>
                </a:r>
                <a:r>
                  <a:rPr lang="en-US" altLang="zh-CN"/>
                  <a:t>Q/K/V</a:t>
                </a:r>
                <a:r>
                  <a:rPr lang="zh-CN" altLang="en-US"/>
                  <a:t>（假设权重矩阵 </a:t>
                </a:r>
                <a:r>
                  <a:rPr lang="en-US" altLang="zh-CN"/>
                  <a:t>W</a:t>
                </a:r>
                <a:r>
                  <a:rPr lang="en-US" altLang="zh-CN" baseline="-25000"/>
                  <a:t>Q</a:t>
                </a:r>
                <a:r>
                  <a:rPr lang="en-US" altLang="zh-CN"/>
                  <a:t>, W</a:t>
                </a:r>
                <a:r>
                  <a:rPr lang="en-US" altLang="zh-CN" baseline="-25000"/>
                  <a:t>K</a:t>
                </a:r>
                <a:r>
                  <a:rPr lang="en-US" altLang="zh-CN"/>
                  <a:t>, W</a:t>
                </a:r>
                <a:r>
                  <a:rPr lang="en-US" altLang="zh-CN" baseline="-25000"/>
                  <a:t>V</a:t>
                </a:r>
                <a:r>
                  <a:rPr lang="en-US" altLang="zh-CN"/>
                  <a:t> </a:t>
                </a:r>
                <a:r>
                  <a:rPr lang="zh-CN" altLang="en-US"/>
                  <a:t>为单位矩阵）：</a:t>
                </a:r>
                <a:endParaRPr lang="en-US" altLang="zh-CN"/>
              </a:p>
              <a:p>
                <a:pPr/>
                <a:r>
                  <a:rPr lang="en-US" altLang="zh-CN" sz="1200" b="1" i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𝑸</a:t>
                </a:r>
                <a:r>
                  <a:rPr lang="en-US" altLang="zh-CN" sz="1200" b="0" i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_𝑖=</a:t>
                </a:r>
                <a:r>
                  <a:rPr lang="en-US" altLang="zh-CN" sz="1200" b="1" i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𝒙</a:t>
                </a:r>
                <a:r>
                  <a:rPr lang="en-US" altLang="zh-CN" sz="1200" b="0" i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_𝑖,</a:t>
                </a:r>
                <a:r>
                  <a:rPr lang="en-US" altLang="zh-CN" b="1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𝑲_</a:t>
                </a:r>
                <a:r>
                  <a:rPr lang="en-US" altLang="zh-C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𝑖=</a:t>
                </a:r>
                <a:r>
                  <a:rPr lang="en-US" altLang="zh-CN" b="1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𝒙_</a:t>
                </a:r>
                <a:r>
                  <a:rPr lang="en-US" altLang="zh-C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𝑖</a:t>
                </a:r>
                <a:r>
                  <a:rPr lang="en-US" altLang="zh-CN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  <a:r>
                  <a:rPr lang="en-US" altLang="zh-CN" b="1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𝑽_</a:t>
                </a:r>
                <a:r>
                  <a:rPr lang="en-US" altLang="zh-C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𝑖=</a:t>
                </a:r>
                <a:r>
                  <a:rPr lang="en-US" altLang="zh-CN" b="1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𝒙_</a:t>
                </a:r>
                <a:r>
                  <a:rPr lang="en-US" altLang="zh-C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𝑖</a:t>
                </a:r>
                <a:endParaRPr lang="en-US" sz="1200"/>
              </a:p>
              <a:p>
                <a:pPr/>
                <a:endParaRPr lang="en-US" sz="1200"/>
              </a:p>
              <a:p>
                <a:pPr/>
                <a:r>
                  <a:rPr lang="zh-CN" altLang="en-US" sz="1200" spc="300"/>
                  <a:t>同时注意</a:t>
                </a:r>
                <a:r>
                  <a:rPr lang="en-US" altLang="zh-CN" sz="1200" i="0" spc="300">
                    <a:latin typeface="Cambria Math" panose="02040503050406030204" pitchFamily="18" charset="0"/>
                  </a:rPr>
                  <a:t>𝑥</a:t>
                </a:r>
                <a:r>
                  <a:rPr lang="zh-CN" altLang="en-US" sz="1200" spc="300"/>
                  <a:t>的多个子空间</a:t>
                </a:r>
                <a:endParaRPr lang="en-US" sz="1200"/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E92E13-0EFC-D542-9126-34B5132541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849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>
                <a:solidFill>
                  <a:srgbClr val="404040"/>
                </a:solidFill>
                <a:effectLst/>
                <a:latin typeface="DeepSeek-CJK-patch"/>
              </a:rPr>
              <a:t>交叉注意力</a:t>
            </a:r>
            <a:r>
              <a:rPr lang="en-US" altLang="zh-CN" sz="1200" b="0" i="0">
                <a:solidFill>
                  <a:srgbClr val="404040"/>
                </a:solidFill>
                <a:effectLst/>
                <a:latin typeface="DeepSeek-CJK-patch"/>
              </a:rPr>
              <a:t>: </a:t>
            </a:r>
            <a:r>
              <a:rPr lang="en-US" sz="1200" b="0" i="0">
                <a:solidFill>
                  <a:srgbClr val="404040"/>
                </a:solidFill>
                <a:effectLst/>
                <a:latin typeface="DeepSeek-CJK-patch"/>
              </a:rPr>
              <a:t>Query</a:t>
            </a:r>
            <a:r>
              <a:rPr lang="zh-CN" altLang="en-US" sz="1200" b="0" i="0">
                <a:solidFill>
                  <a:srgbClr val="404040"/>
                </a:solidFill>
                <a:effectLst/>
                <a:latin typeface="DeepSeek-CJK-patch"/>
              </a:rPr>
              <a:t>和</a:t>
            </a:r>
            <a:r>
              <a:rPr lang="en-US" sz="1200" b="0" i="0">
                <a:solidFill>
                  <a:srgbClr val="404040"/>
                </a:solidFill>
                <a:effectLst/>
                <a:latin typeface="DeepSeek-CJK-patch"/>
              </a:rPr>
              <a:t>Key</a:t>
            </a:r>
            <a:r>
              <a:rPr lang="zh-CN" altLang="en-US" sz="1200" b="0" i="0">
                <a:solidFill>
                  <a:srgbClr val="404040"/>
                </a:solidFill>
                <a:effectLst/>
                <a:latin typeface="DeepSeek-CJK-patch"/>
              </a:rPr>
              <a:t>来自不同模态（如文本</a:t>
            </a:r>
            <a:r>
              <a:rPr lang="en-US" altLang="zh-CN" sz="1200" b="0" i="0">
                <a:solidFill>
                  <a:srgbClr val="404040"/>
                </a:solidFill>
                <a:effectLst/>
                <a:latin typeface="DeepSeek-CJK-patch"/>
              </a:rPr>
              <a:t>-</a:t>
            </a:r>
            <a:r>
              <a:rPr lang="zh-CN" altLang="en-US" sz="1200" b="0" i="0">
                <a:solidFill>
                  <a:srgbClr val="404040"/>
                </a:solidFill>
                <a:effectLst/>
                <a:latin typeface="DeepSeek-CJK-patch"/>
              </a:rPr>
              <a:t>图像对齐）。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7795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向量相加：有长短，还有方向变化。</a:t>
            </a:r>
            <a:endParaRPr lang="en-US" altLang="zh-CN"/>
          </a:p>
          <a:p>
            <a:r>
              <a:rPr lang="zh-CN" altLang="en-US"/>
              <a:t>自注意力机制：不使用其他额外信息，仅使用自我注意力的形式，通过关注输入数据本身建立自身连接，从而从输入的数据中抽取特征信息。又称 内部注意力。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341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1159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可以并行全部查。</a:t>
            </a:r>
            <a:endParaRPr lang="en-US" altLang="zh-CN"/>
          </a:p>
          <a:p>
            <a:r>
              <a:rPr lang="en-US" altLang="zh-CN"/>
              <a:t>Attention scores</a:t>
            </a:r>
            <a:r>
              <a:rPr lang="zh-CN" altLang="en-US"/>
              <a:t>：是从原始的每个单词的词向量，经过</a:t>
            </a:r>
            <a:r>
              <a:rPr lang="en-US" altLang="zh-CN"/>
              <a:t>3</a:t>
            </a:r>
            <a:r>
              <a:rPr lang="zh-CN" altLang="en-US"/>
              <a:t>个可训练的</a:t>
            </a:r>
            <a:r>
              <a:rPr lang="en-US" altLang="zh-CN"/>
              <a:t>W</a:t>
            </a:r>
            <a:r>
              <a:rPr lang="zh-CN" altLang="en-US"/>
              <a:t>合成来的。详见右下角</a:t>
            </a:r>
            <a:r>
              <a:rPr lang="en-US" altLang="zh-CN"/>
              <a:t>q</a:t>
            </a:r>
            <a:r>
              <a:rPr lang="zh-CN" altLang="en-US"/>
              <a:t>、</a:t>
            </a:r>
            <a:r>
              <a:rPr lang="en-US" altLang="zh-CN"/>
              <a:t>k</a:t>
            </a:r>
            <a:r>
              <a:rPr lang="zh-CN" altLang="en-US"/>
              <a:t>的计算公式。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8048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A45D7-3769-7B37-0F4C-05575305E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561C51D-3248-22D4-14BB-39075DA64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46207E9-30BB-9845-453C-5B7D5C1AFC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《</a:t>
            </a:r>
            <a:r>
              <a:rPr lang="en-US" b="1"/>
              <a:t>Attention is all you need</a:t>
            </a:r>
            <a:r>
              <a:rPr lang="en-US"/>
              <a:t>》2017</a:t>
            </a:r>
            <a:r>
              <a:rPr lang="zh-CN" altLang="en-US"/>
              <a:t>，全部是</a:t>
            </a:r>
            <a:r>
              <a:rPr lang="en-US" altLang="zh-CN"/>
              <a:t>Google</a:t>
            </a:r>
            <a:r>
              <a:rPr lang="zh-CN" altLang="en-US"/>
              <a:t>公司的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/>
              <a:t>《RHO-1: Not All Tokens Are What You Need》2024</a:t>
            </a:r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44E0EC-6CB1-7CAA-7BFB-B24CC1561C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4885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Transformer</a:t>
            </a:r>
            <a:r>
              <a:rPr lang="zh-CN" altLang="en-US"/>
              <a:t>里有</a:t>
            </a:r>
            <a:r>
              <a:rPr lang="en-US" altLang="zh-CN"/>
              <a:t>CNN</a:t>
            </a:r>
            <a:r>
              <a:rPr lang="zh-CN" altLang="en-US"/>
              <a:t>的影子：如果将逐点全连接层看做</a:t>
            </a:r>
            <a:r>
              <a:rPr lang="en-US" altLang="zh-CN"/>
              <a:t>1D CNN</a:t>
            </a:r>
            <a:r>
              <a:rPr lang="zh-CN" altLang="en-US"/>
              <a:t>。</a:t>
            </a:r>
            <a:endParaRPr lang="en-US" altLang="zh-CN"/>
          </a:p>
          <a:p>
            <a:r>
              <a:rPr lang="zh-CN" altLang="en-US"/>
              <a:t>对数据的假设：</a:t>
            </a:r>
            <a:endParaRPr lang="en-US" altLang="zh-CN"/>
          </a:p>
          <a:p>
            <a:r>
              <a:rPr lang="en-US"/>
              <a:t>1</a:t>
            </a:r>
            <a:r>
              <a:rPr lang="zh-CN" altLang="en-US"/>
              <a:t>）全连接网是最少的，没有任何假设。</a:t>
            </a:r>
            <a:endParaRPr lang="en-US" altLang="zh-CN"/>
          </a:p>
          <a:p>
            <a:r>
              <a:rPr lang="en-US"/>
              <a:t>2</a:t>
            </a:r>
            <a:r>
              <a:rPr lang="zh-CN" altLang="en-US"/>
              <a:t>）</a:t>
            </a:r>
            <a:r>
              <a:rPr lang="en-US" altLang="zh-CN"/>
              <a:t>Transformer</a:t>
            </a:r>
            <a:r>
              <a:rPr lang="zh-CN" altLang="en-US"/>
              <a:t>其次，只假设重要不重要。这有利于援救里依赖关系的学习。</a:t>
            </a:r>
            <a:endParaRPr lang="en-US" altLang="zh-CN"/>
          </a:p>
          <a:p>
            <a:r>
              <a:rPr lang="en-US"/>
              <a:t>3</a:t>
            </a:r>
            <a:r>
              <a:rPr lang="zh-CN" altLang="en-US"/>
              <a:t>）</a:t>
            </a:r>
            <a:r>
              <a:rPr lang="en-US" altLang="zh-CN"/>
              <a:t>CNN</a:t>
            </a:r>
            <a:r>
              <a:rPr lang="zh-CN" altLang="en-US"/>
              <a:t>假设局部相关。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5257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en-US"/>
              <a:t>BLEU: a Method for Automatic Evaluation of Machine Translation</a:t>
            </a:r>
            <a:r>
              <a:rPr lang="en-US" altLang="zh-CN"/>
              <a:t>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对于不同类型的阅读理解任务，通常由不同的评价指标。</a:t>
            </a:r>
            <a:endParaRPr lang="en-US" altLang="zh-CN" sz="12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对于选择题、完形填空，直接衡量准确性；</a:t>
            </a:r>
            <a:endParaRPr lang="en-US" altLang="zh-CN" sz="12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对于自由回答类型，答案可能不会完全和上下文一直，常用</a:t>
            </a:r>
            <a:r>
              <a:rPr lang="en-US" altLang="zh-CN" sz="1200"/>
              <a:t>BLEU</a:t>
            </a:r>
            <a:r>
              <a:rPr lang="zh-CN" altLang="en-US" sz="1200"/>
              <a:t>值。</a:t>
            </a:r>
            <a:endParaRPr lang="en-US" sz="1200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8219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US" b="0" i="0" u="none" strike="noStrike">
                <a:solidFill>
                  <a:srgbClr val="446E9B"/>
                </a:solidFill>
                <a:effectLst/>
                <a:latin typeface="-apple-system"/>
                <a:hlinkClick r:id="rId3"/>
              </a:rPr>
              <a:t>Kishore Papineni</a:t>
            </a:r>
            <a:r>
              <a:rPr lang="en-US" b="0" i="0">
                <a:solidFill>
                  <a:srgbClr val="212529"/>
                </a:solidFill>
                <a:effectLst/>
                <a:latin typeface="-apple-system"/>
              </a:rPr>
              <a:t>, </a:t>
            </a:r>
            <a:r>
              <a:rPr lang="en-US" b="0" i="0" u="none" strike="noStrike">
                <a:solidFill>
                  <a:srgbClr val="446E9B"/>
                </a:solidFill>
                <a:effectLst/>
                <a:latin typeface="-apple-system"/>
                <a:hlinkClick r:id="rId4"/>
              </a:rPr>
              <a:t>Salim Roukos</a:t>
            </a:r>
            <a:r>
              <a:rPr lang="en-US" b="0" i="0">
                <a:solidFill>
                  <a:srgbClr val="212529"/>
                </a:solidFill>
                <a:effectLst/>
                <a:latin typeface="-apple-system"/>
              </a:rPr>
              <a:t>, </a:t>
            </a:r>
            <a:r>
              <a:rPr lang="en-US" b="0" i="0" u="none" strike="noStrike">
                <a:solidFill>
                  <a:srgbClr val="446E9B"/>
                </a:solidFill>
                <a:effectLst/>
                <a:latin typeface="-apple-system"/>
                <a:hlinkClick r:id="rId5"/>
              </a:rPr>
              <a:t>Todd Ward</a:t>
            </a:r>
            <a:r>
              <a:rPr lang="en-US" b="0" i="0">
                <a:solidFill>
                  <a:srgbClr val="212529"/>
                </a:solidFill>
                <a:effectLst/>
                <a:latin typeface="-apple-system"/>
              </a:rPr>
              <a:t>, </a:t>
            </a:r>
            <a:r>
              <a:rPr lang="en-US" b="0" i="0" u="none" strike="noStrike">
                <a:solidFill>
                  <a:srgbClr val="446E9B"/>
                </a:solidFill>
                <a:effectLst/>
                <a:latin typeface="-apple-system"/>
                <a:hlinkClick r:id="rId6"/>
              </a:rPr>
              <a:t>Wei-Jing Zhu</a:t>
            </a:r>
            <a:endParaRPr lang="en-US" b="0" i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buNone/>
            </a:pPr>
            <a:r>
              <a:rPr lang="en-US" i="1"/>
              <a:t>BLEU: a Method for Automatic Evaluation of Machine Translation</a:t>
            </a:r>
          </a:p>
          <a:p>
            <a:pPr>
              <a:buNone/>
            </a:pPr>
            <a:r>
              <a:rPr lang="en-US" u="none" strike="noStrike">
                <a:solidFill>
                  <a:srgbClr val="446E9B"/>
                </a:solidFill>
                <a:effectLst/>
                <a:hlinkClick r:id="rId7"/>
              </a:rPr>
              <a:t>Proceedings of the 40th Annual Meeting of the Association for Computational Linguistics</a:t>
            </a:r>
            <a:endParaRPr lang="en-US" u="none" strike="noStrike">
              <a:solidFill>
                <a:srgbClr val="446E9B"/>
              </a:solidFill>
              <a:effectLst/>
            </a:endParaRPr>
          </a:p>
          <a:p>
            <a:pPr>
              <a:buNone/>
            </a:pPr>
            <a:r>
              <a:rPr lang="en-US"/>
              <a:t>Year:2002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4539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果距离人工翻译“</a:t>
            </a:r>
            <a:r>
              <a:rPr lang="zh-CN" altLang="en-US" b="1"/>
              <a:t>信达雅</a:t>
            </a:r>
            <a:r>
              <a:rPr lang="zh-CN" altLang="en-US"/>
              <a:t>”的要求还是有很大的 差距。</a:t>
            </a:r>
            <a:r>
              <a:rPr lang="zh-CN" altLang="en-US" sz="1200"/>
              <a:t>机器翻译完全代替人工翻译还有很长的路。</a:t>
            </a:r>
            <a:endParaRPr lang="en-US" altLang="zh-CN"/>
          </a:p>
          <a:p>
            <a:r>
              <a:rPr lang="zh-CN" altLang="en-US"/>
              <a:t>根据机器翻译权威评测</a:t>
            </a:r>
            <a:r>
              <a:rPr lang="en-US"/>
              <a:t>WMT21 </a:t>
            </a:r>
            <a:r>
              <a:rPr lang="zh-CN" altLang="en-US"/>
              <a:t>给出的人工评测结果，在新闻领域最好的中文到英文翻译系统评分也仅有</a:t>
            </a:r>
            <a:r>
              <a:rPr lang="en-US" altLang="zh-CN"/>
              <a:t>75</a:t>
            </a:r>
            <a:r>
              <a:rPr lang="zh-CN" altLang="en-US"/>
              <a:t>分左右（满分</a:t>
            </a:r>
            <a:r>
              <a:rPr lang="en-US" altLang="zh-CN"/>
              <a:t>100</a:t>
            </a:r>
            <a:r>
              <a:rPr lang="zh-CN" altLang="en-US"/>
              <a:t>分）。</a:t>
            </a:r>
            <a:endParaRPr lang="en-US" altLang="zh-CN"/>
          </a:p>
          <a:p>
            <a:r>
              <a:rPr lang="zh-CN" altLang="en-US"/>
              <a:t>挑战：</a:t>
            </a:r>
            <a:endParaRPr lang="en-US" altLang="zh-CN"/>
          </a:p>
          <a:p>
            <a:r>
              <a:rPr lang="en-US" altLang="zh-CN"/>
              <a:t>1) </a:t>
            </a:r>
            <a:r>
              <a:rPr lang="zh-CN" altLang="en-US"/>
              <a:t>自然语言复杂度高。</a:t>
            </a:r>
            <a:endParaRPr lang="en-US" altLang="zh-CN"/>
          </a:p>
          <a:p>
            <a:r>
              <a:rPr lang="en-US" altLang="zh-CN"/>
              <a:t>2) </a:t>
            </a:r>
            <a:r>
              <a:rPr lang="zh-CN" altLang="en-US"/>
              <a:t>机器翻译结果不可解释。</a:t>
            </a:r>
            <a:endParaRPr lang="en-US" altLang="zh-CN"/>
          </a:p>
          <a:p>
            <a:r>
              <a:rPr lang="en-US" altLang="zh-CN"/>
              <a:t>3) </a:t>
            </a:r>
            <a:r>
              <a:rPr lang="zh-CN" altLang="en-US"/>
              <a:t>翻译结果评测困难。</a:t>
            </a:r>
            <a:endParaRPr lang="en-US" altLang="zh-CN"/>
          </a:p>
          <a:p>
            <a:endParaRPr lang="en-US"/>
          </a:p>
          <a:p>
            <a:r>
              <a:rPr lang="zh-CN" altLang="en-US"/>
              <a:t>塞缪尔</a:t>
            </a:r>
            <a:r>
              <a:rPr lang="en-US" altLang="zh-CN"/>
              <a:t>·</a:t>
            </a:r>
            <a:r>
              <a:rPr lang="zh-CN" altLang="en-US"/>
              <a:t>厄尔曼</a:t>
            </a:r>
            <a:r>
              <a:rPr lang="en-US" altLang="zh-CN"/>
              <a:t>(1840.4.13-1924.3.21)</a:t>
            </a:r>
            <a:r>
              <a:rPr lang="zh-CN" altLang="en-US"/>
              <a:t>是一名生于德国的美国作家。儿时随家人移居美利坚，参加过南北战争，之后定居伯明翰，经营五金杂货，年逾</a:t>
            </a:r>
            <a:r>
              <a:rPr lang="en-US" altLang="zh-CN"/>
              <a:t>70</a:t>
            </a:r>
            <a:r>
              <a:rPr lang="zh-CN" altLang="en-US"/>
              <a:t>开始写作。著作有知名散文</a:t>
            </a:r>
            <a:r>
              <a:rPr lang="en-US" altLang="zh-CN"/>
              <a:t>《</a:t>
            </a:r>
            <a:r>
              <a:rPr lang="zh-CN" altLang="en-US"/>
              <a:t>青春</a:t>
            </a:r>
            <a:r>
              <a:rPr lang="en-US" altLang="zh-CN"/>
              <a:t>》</a:t>
            </a:r>
            <a:r>
              <a:rPr lang="zh-CN" altLang="en-US"/>
              <a:t>等。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3502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编码器：对输入数据进行特征提取，对原有数据形式进行编码处理，转化未特定类型的数据结构形式。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911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/>
              <a:t>解码时：</a:t>
            </a:r>
            <a:endParaRPr lang="en-US" altLang="zh-CN" sz="1200"/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zh-CN" altLang="en-US" sz="1200"/>
              <a:t>根据当前状态计算 </a:t>
            </a:r>
            <a:r>
              <a:rPr lang="zh-CN" altLang="en-US" sz="1200" b="1">
                <a:solidFill>
                  <a:schemeClr val="accent1"/>
                </a:solidFill>
              </a:rPr>
              <a:t>查询</a:t>
            </a:r>
            <a:r>
              <a:rPr lang="zh-CN" altLang="en-US" sz="1200"/>
              <a:t> </a:t>
            </a:r>
            <a:r>
              <a:rPr lang="en-US" altLang="zh-CN" sz="1200" b="1"/>
              <a:t>Q</a:t>
            </a:r>
            <a:r>
              <a:rPr lang="en-US" altLang="zh-CN" sz="1200"/>
              <a:t>uery</a:t>
            </a:r>
            <a:r>
              <a:rPr lang="zh-CN" altLang="en-US" sz="1200"/>
              <a:t>，根据每一个历史 </a:t>
            </a:r>
            <a:r>
              <a:rPr lang="en-US" altLang="zh-CN" sz="1200"/>
              <a:t>(</a:t>
            </a:r>
            <a:r>
              <a:rPr lang="zh-CN" altLang="en-US" sz="1200"/>
              <a:t>过去</a:t>
            </a:r>
            <a:r>
              <a:rPr lang="en-US" altLang="zh-CN" sz="1200"/>
              <a:t>) </a:t>
            </a:r>
            <a:r>
              <a:rPr lang="zh-CN" altLang="en-US" sz="1200"/>
              <a:t>隐状态计算 </a:t>
            </a:r>
            <a:r>
              <a:rPr lang="zh-CN" altLang="en-US" sz="1200" b="1">
                <a:solidFill>
                  <a:schemeClr val="accent1"/>
                </a:solidFill>
              </a:rPr>
              <a:t>键</a:t>
            </a:r>
            <a:r>
              <a:rPr lang="zh-CN" altLang="en-US" sz="1200"/>
              <a:t> </a:t>
            </a:r>
            <a:r>
              <a:rPr lang="en-US" altLang="zh-CN" sz="1200" b="1"/>
              <a:t>K</a:t>
            </a:r>
            <a:r>
              <a:rPr lang="en-US" altLang="zh-CN" sz="1200"/>
              <a:t>ey</a:t>
            </a:r>
            <a:r>
              <a:rPr lang="zh-CN" altLang="en-US" sz="1200"/>
              <a:t>，</a:t>
            </a:r>
            <a:br>
              <a:rPr lang="en-US" altLang="zh-CN" sz="1200"/>
            </a:br>
            <a:r>
              <a:rPr lang="zh-CN" altLang="en-US" sz="1200"/>
              <a:t>进而计算 </a:t>
            </a:r>
            <a:r>
              <a:rPr lang="zh-CN" altLang="en-US" sz="1200">
                <a:solidFill>
                  <a:schemeClr val="accent1"/>
                </a:solidFill>
              </a:rPr>
              <a:t>查询 </a:t>
            </a:r>
            <a:r>
              <a:rPr lang="zh-CN" altLang="en-US" sz="1200"/>
              <a:t>与 </a:t>
            </a:r>
            <a:r>
              <a:rPr lang="zh-CN" altLang="en-US" sz="1200">
                <a:solidFill>
                  <a:schemeClr val="accent1"/>
                </a:solidFill>
              </a:rPr>
              <a:t>键 </a:t>
            </a:r>
            <a:r>
              <a:rPr lang="zh-CN" altLang="en-US" sz="1200"/>
              <a:t>的匹配程度，得到 </a:t>
            </a:r>
            <a:r>
              <a:rPr lang="zh-CN" altLang="en-US" sz="1200" b="1"/>
              <a:t>注意力分数 </a:t>
            </a:r>
            <a:r>
              <a:rPr lang="en-US" altLang="zh-CN" sz="1200"/>
              <a:t>score</a:t>
            </a:r>
            <a:r>
              <a:rPr lang="zh-CN" altLang="en-US" sz="1200"/>
              <a:t>。</a:t>
            </a:r>
            <a:br>
              <a:rPr lang="en-US" altLang="zh-CN" sz="1200"/>
            </a:b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</a:rPr>
              <a:t>注意力分数越高，表明对应的历史隐状态对当前时刻的预测越重要。</a:t>
            </a:r>
            <a:endParaRPr lang="en-US" altLang="zh-CN" sz="12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zh-CN" altLang="en-US" sz="1200"/>
              <a:t>对所有</a:t>
            </a:r>
            <a:r>
              <a:rPr lang="zh-CN" altLang="en-US" sz="1200" b="1"/>
              <a:t>注意力分数</a:t>
            </a:r>
            <a:r>
              <a:rPr lang="zh-CN" altLang="en-US" sz="1200"/>
              <a:t>进行</a:t>
            </a:r>
            <a:r>
              <a:rPr lang="zh-CN" altLang="en-US" sz="1200" b="1"/>
              <a:t>归一化</a:t>
            </a:r>
            <a:r>
              <a:rPr lang="zh-CN" altLang="en-US" sz="1200"/>
              <a:t>，得到历史的</a:t>
            </a:r>
            <a:r>
              <a:rPr lang="zh-CN" altLang="en-US" sz="1200" b="1"/>
              <a:t>注意力分布</a:t>
            </a:r>
            <a:r>
              <a:rPr lang="zh-CN" altLang="en-US" sz="1200"/>
              <a:t>。</a:t>
            </a:r>
            <a:endParaRPr lang="en-US" altLang="zh-CN" sz="1200"/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zh-CN" altLang="en-US" sz="1200"/>
              <a:t>以注意力分布为权重，将所有历史隐状态所计算出的 </a:t>
            </a:r>
            <a:r>
              <a:rPr lang="zh-CN" altLang="en-US" sz="1200" b="1">
                <a:solidFill>
                  <a:schemeClr val="accent1"/>
                </a:solidFill>
              </a:rPr>
              <a:t>值</a:t>
            </a:r>
            <a:r>
              <a:rPr lang="zh-CN" altLang="en-US" sz="1200"/>
              <a:t> </a:t>
            </a:r>
            <a:r>
              <a:rPr lang="en-US" altLang="zh-CN" sz="1200" b="1"/>
              <a:t>V</a:t>
            </a:r>
            <a:r>
              <a:rPr lang="en-US" altLang="zh-CN" sz="1200"/>
              <a:t>alue </a:t>
            </a:r>
            <a:r>
              <a:rPr lang="zh-CN" altLang="en-US" sz="1200"/>
              <a:t>向量加权平均，</a:t>
            </a:r>
            <a:br>
              <a:rPr lang="en-US" altLang="zh-CN" sz="1200"/>
            </a:br>
            <a:r>
              <a:rPr lang="zh-CN" altLang="en-US" sz="1200"/>
              <a:t>得到 </a:t>
            </a:r>
            <a:r>
              <a:rPr lang="zh-CN" altLang="en-US" sz="1200" b="1">
                <a:solidFill>
                  <a:schemeClr val="accent2">
                    <a:lumMod val="75000"/>
                  </a:schemeClr>
                </a:solidFill>
              </a:rPr>
              <a:t>新的注意力输出向量</a:t>
            </a:r>
            <a:r>
              <a:rPr lang="zh-CN" altLang="en-US" sz="1200"/>
              <a:t>，用于代替 </a:t>
            </a:r>
            <a:r>
              <a:rPr lang="zh-CN" altLang="en-US" sz="1200">
                <a:solidFill>
                  <a:schemeClr val="accent2">
                    <a:lumMod val="75000"/>
                  </a:schemeClr>
                </a:solidFill>
              </a:rPr>
              <a:t>当前状态向量 </a:t>
            </a:r>
            <a:r>
              <a:rPr lang="zh-CN" altLang="en-US" sz="1200"/>
              <a:t>来预测下一个词。</a:t>
            </a:r>
            <a:endParaRPr lang="en-US" sz="1200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135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FF27B-EE4F-D66A-C548-D0F16B09A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42E1F1D-E440-DC95-F75F-E5D5EA1FE4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EBAFDE0-3FFD-A153-481D-80A700B19D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058412-FB27-8241-815A-83FCEDF913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8279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3DD4C-B8B6-E662-B7AB-C596525D8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5C8B55E-3783-706D-CBD1-E814EE94B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A65027F-EA8C-601D-93F5-0E19A49B85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F4065C-3C5C-7494-7366-297045E982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447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词向量发展历程：</a:t>
            </a:r>
            <a:r>
              <a:rPr lang="en-US" altLang="zh-CN"/>
              <a:t>2013</a:t>
            </a:r>
            <a:r>
              <a:rPr lang="zh-CN" altLang="en-US"/>
              <a:t>年</a:t>
            </a:r>
            <a:r>
              <a:rPr lang="en-US" altLang="zh-CN"/>
              <a:t>Word2Vec, 2014</a:t>
            </a:r>
            <a:r>
              <a:rPr lang="zh-CN" altLang="en-US"/>
              <a:t>年</a:t>
            </a:r>
            <a:r>
              <a:rPr lang="en-US" altLang="zh-CN"/>
              <a:t>GloVe, 2017</a:t>
            </a:r>
            <a:r>
              <a:rPr lang="zh-CN" altLang="en-US"/>
              <a:t>年</a:t>
            </a:r>
            <a:r>
              <a:rPr lang="en-US" altLang="zh-CN"/>
              <a:t>FastText, 2018</a:t>
            </a:r>
            <a:r>
              <a:rPr lang="zh-CN" altLang="en-US"/>
              <a:t>年</a:t>
            </a:r>
            <a:r>
              <a:rPr lang="en-US" altLang="zh-CN"/>
              <a:t>ELMo, 2018</a:t>
            </a:r>
            <a:r>
              <a:rPr lang="zh-CN" altLang="en-US"/>
              <a:t>年</a:t>
            </a:r>
            <a:r>
              <a:rPr lang="en-US" altLang="zh-CN"/>
              <a:t>GPT-1, 2018</a:t>
            </a:r>
            <a:r>
              <a:rPr lang="zh-CN" altLang="en-US"/>
              <a:t>年</a:t>
            </a:r>
            <a:r>
              <a:rPr lang="en-US" altLang="zh-CN"/>
              <a:t>BERT</a:t>
            </a:r>
            <a:r>
              <a:rPr lang="zh-CN" altLang="en-US"/>
              <a:t>。</a:t>
            </a:r>
            <a:r>
              <a:rPr lang="en-US" altLang="zh-CN"/>
              <a:t>2020</a:t>
            </a:r>
            <a:r>
              <a:rPr lang="zh-CN" altLang="en-US"/>
              <a:t>年</a:t>
            </a:r>
            <a:r>
              <a:rPr lang="en-US" altLang="zh-CN"/>
              <a:t>5</a:t>
            </a:r>
            <a:r>
              <a:rPr lang="zh-CN" altLang="en-US"/>
              <a:t>月</a:t>
            </a:r>
            <a:r>
              <a:rPr lang="en-US" altLang="zh-CN"/>
              <a:t>OpenAI</a:t>
            </a:r>
            <a:r>
              <a:rPr lang="zh-CN" altLang="en-US"/>
              <a:t>的</a:t>
            </a:r>
            <a:r>
              <a:rPr lang="en-US" altLang="zh-CN"/>
              <a:t>GPT-3</a:t>
            </a:r>
            <a:r>
              <a:rPr lang="zh-CN" altLang="en-US"/>
              <a:t>，拥有</a:t>
            </a:r>
            <a:r>
              <a:rPr lang="en-US" altLang="zh-CN"/>
              <a:t>1750</a:t>
            </a:r>
            <a:r>
              <a:rPr lang="zh-CN" altLang="en-US"/>
              <a:t>亿参数，训练成本极高。</a:t>
            </a:r>
            <a:endParaRPr lang="en-US" altLang="zh-CN"/>
          </a:p>
          <a:p>
            <a:r>
              <a:rPr lang="zh-CN" altLang="en-US"/>
              <a:t>相对于通用的计算机视觉模型，语言模型复杂得多，训练成本也更高。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纵观各种词处理模型和技术，其主要思路都是对词向量的处理，对词向量实现各种向量运算，如卷积、内积、</a:t>
            </a:r>
            <a:r>
              <a:rPr lang="en-US" altLang="zh-CN"/>
              <a:t>softmax</a:t>
            </a:r>
            <a:r>
              <a:rPr lang="zh-CN" altLang="en-US"/>
              <a:t>，从而提取出特征向量。</a:t>
            </a:r>
            <a:endParaRPr lang="en-US" altLang="zh-CN"/>
          </a:p>
          <a:p>
            <a:r>
              <a:rPr lang="zh-CN" altLang="en-US"/>
              <a:t>从本质上说，自然语言处理技术时向量的处理技术，将词向量映射为特征向量，实现文字特征提取，记忆不完成诸如文本分析、关键字提取、情感分析、机器应答和文本生成等特定任务。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8767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F8C96-A8E3-7BB8-DF11-423FF19B2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593AEB6-DF8E-B966-C25E-FB7696CCD5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B97C61F-E4DE-7806-C549-4A6D12C34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点积计算：排列不变性，将</a:t>
            </a:r>
            <a:r>
              <a:rPr lang="en-US" altLang="zh-CN"/>
              <a:t>Key</a:t>
            </a:r>
            <a:r>
              <a:rPr lang="zh-CN" altLang="en-US"/>
              <a:t>矩阵、</a:t>
            </a:r>
            <a:r>
              <a:rPr lang="en-US" altLang="zh-CN"/>
              <a:t>Value</a:t>
            </a:r>
            <a:r>
              <a:rPr lang="zh-CN" altLang="en-US"/>
              <a:t>矩阵各行按相同方式互换打乱，对于任意查询向量</a:t>
            </a:r>
            <a:r>
              <a:rPr lang="en-US" altLang="zh-CN"/>
              <a:t>Q</a:t>
            </a:r>
            <a:r>
              <a:rPr lang="zh-CN" altLang="en-US"/>
              <a:t>，查询出来的上下文向量都是不变的。</a:t>
            </a:r>
            <a:endParaRPr lang="en-US" altLang="zh-CN"/>
          </a:p>
          <a:p>
            <a:r>
              <a:rPr lang="zh-CN" altLang="en-US"/>
              <a:t>即无法区分：“狗咬人”、“人咬狗”</a:t>
            </a:r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04AB40-BE67-B22D-6366-0FB0E7E0D7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0787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69F27C-205A-BDE4-E280-883492A26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7DA0935-02EB-5258-C6CF-B80B3DF3CE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5A06469-45FA-5D27-3C0D-281705A9B7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AF43EE-71E6-D136-A103-FE0971CEFF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7384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因为在训练阶段</a:t>
            </a:r>
            <a:r>
              <a:rPr lang="en-US" altLang="zh-CN"/>
              <a:t>Decoder</a:t>
            </a:r>
            <a:r>
              <a:rPr lang="zh-CN" altLang="en-US"/>
              <a:t>输入序列的长度是等于标签序列长度的，比如：输入序列为 “ </a:t>
            </a:r>
            <a:r>
              <a:rPr lang="en-US" altLang="zh-CN"/>
              <a:t>I have a cat”</a:t>
            </a:r>
            <a:r>
              <a:rPr lang="zh-CN" altLang="en-US"/>
              <a:t>一共 </a:t>
            </a:r>
            <a:r>
              <a:rPr lang="en-US" altLang="zh-CN"/>
              <a:t>5 </a:t>
            </a:r>
            <a:r>
              <a:rPr lang="zh-CN" altLang="en-US"/>
              <a:t>个词，标签序列为“</a:t>
            </a:r>
            <a:r>
              <a:rPr lang="en-US" altLang="zh-CN"/>
              <a:t>I have a cat ”</a:t>
            </a:r>
            <a:r>
              <a:rPr lang="zh-CN" altLang="en-US"/>
              <a:t>也是</a:t>
            </a:r>
            <a:r>
              <a:rPr lang="en-US" altLang="zh-CN"/>
              <a:t>5</a:t>
            </a:r>
            <a:r>
              <a:rPr lang="zh-CN" altLang="en-US"/>
              <a:t>个词。所 以</a:t>
            </a:r>
            <a:r>
              <a:rPr lang="en-US" altLang="zh-CN"/>
              <a:t>Transformer </a:t>
            </a:r>
            <a:r>
              <a:rPr lang="zh-CN" altLang="en-US"/>
              <a:t>的训练可以并行计算，在训练阶段</a:t>
            </a:r>
            <a:r>
              <a:rPr lang="en-US" altLang="zh-CN"/>
              <a:t>Encoder</a:t>
            </a:r>
            <a:r>
              <a:rPr lang="zh-CN" altLang="en-US"/>
              <a:t>的一次前向计算就可以获得 </a:t>
            </a:r>
            <a:r>
              <a:rPr lang="en-US" altLang="zh-CN"/>
              <a:t>Encoder </a:t>
            </a:r>
            <a:r>
              <a:rPr lang="zh-CN" altLang="en-US"/>
              <a:t>信息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Decoder</a:t>
            </a:r>
            <a:r>
              <a:rPr lang="zh-CN" altLang="en-US"/>
              <a:t>的一次前向计算就可以获得序列的预测结果，把预测结果跟标签进行对比，计算</a:t>
            </a:r>
            <a:r>
              <a:rPr lang="en-US" altLang="zh-CN"/>
              <a:t>loss</a:t>
            </a:r>
            <a:r>
              <a:rPr lang="zh-CN" altLang="en-US"/>
              <a:t>，使用反向传播算法就可以更新模型参数了。</a:t>
            </a:r>
            <a:endParaRPr lang="en-US" altLang="zh-CN"/>
          </a:p>
          <a:p>
            <a:endParaRPr lang="en-US"/>
          </a:p>
          <a:p>
            <a:r>
              <a:rPr lang="zh-CN" altLang="en-US"/>
              <a:t>在模型预测阶段，</a:t>
            </a:r>
            <a:r>
              <a:rPr lang="en-US" altLang="zh-CN"/>
              <a:t>label</a:t>
            </a:r>
            <a:r>
              <a:rPr lang="zh-CN" altLang="en-US"/>
              <a:t>是未知的，</a:t>
            </a:r>
            <a:r>
              <a:rPr lang="en-US" altLang="zh-CN"/>
              <a:t>Decoder</a:t>
            </a:r>
            <a:r>
              <a:rPr lang="zh-CN" altLang="en-US"/>
              <a:t>就无法进行并行计算了，只能像普通的</a:t>
            </a:r>
            <a:r>
              <a:rPr lang="en-US" altLang="zh-CN"/>
              <a:t>Seq2Seq </a:t>
            </a:r>
            <a:r>
              <a:rPr lang="zh-CN" altLang="en-US"/>
              <a:t>模型一样，</a:t>
            </a:r>
            <a:r>
              <a:rPr lang="en-US" altLang="zh-CN"/>
              <a:t>1</a:t>
            </a:r>
            <a:r>
              <a:rPr lang="zh-CN" altLang="en-US"/>
              <a:t>次计算得到</a:t>
            </a:r>
            <a:r>
              <a:rPr lang="en-US" altLang="zh-CN"/>
              <a:t>1</a:t>
            </a:r>
            <a:r>
              <a:rPr lang="zh-CN" altLang="en-US"/>
              <a:t>个预测结果。然后再运行一遍</a:t>
            </a:r>
            <a:r>
              <a:rPr lang="en-US" altLang="zh-CN"/>
              <a:t>Decoder</a:t>
            </a:r>
            <a:r>
              <a:rPr lang="zh-CN" altLang="en-US"/>
              <a:t>计算，把第</a:t>
            </a:r>
            <a:r>
              <a:rPr lang="en-US" altLang="zh-CN"/>
              <a:t>1 </a:t>
            </a:r>
            <a:r>
              <a:rPr lang="zh-CN" altLang="en-US"/>
              <a:t>次得到的结果传入，得到第</a:t>
            </a:r>
            <a:r>
              <a:rPr lang="en-US" altLang="zh-CN"/>
              <a:t>2</a:t>
            </a:r>
            <a:r>
              <a:rPr lang="zh-CN" altLang="en-US"/>
              <a:t>个预测结果；再运行一遍</a:t>
            </a:r>
            <a:r>
              <a:rPr lang="en-US" altLang="zh-CN"/>
              <a:t>Decoder</a:t>
            </a:r>
            <a:r>
              <a:rPr lang="zh-CN" altLang="en-US"/>
              <a:t>，传入第</a:t>
            </a:r>
            <a:r>
              <a:rPr lang="en-US" altLang="zh-CN"/>
              <a:t>1</a:t>
            </a:r>
            <a:r>
              <a:rPr lang="zh-CN" altLang="en-US"/>
              <a:t>次和第</a:t>
            </a:r>
            <a:r>
              <a:rPr lang="en-US" altLang="zh-CN"/>
              <a:t>2</a:t>
            </a:r>
            <a:r>
              <a:rPr lang="zh-CN" altLang="en-US"/>
              <a:t>次的结果，得到第</a:t>
            </a:r>
            <a:r>
              <a:rPr lang="en-US" altLang="zh-CN"/>
              <a:t>3</a:t>
            </a:r>
            <a:r>
              <a:rPr lang="zh-CN" altLang="en-US"/>
              <a:t>个预测，一直循环，直到出现结束符。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6353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3D667C-3A44-60BE-A17D-1ECC74254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E6A8C42-5399-6575-101A-4D525C2FCA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E970682-354D-9FA6-C5B9-BB62B217E1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825933-7A99-02A2-DCB5-4FFDEA07E9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6530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2F012-022A-EE8B-2576-C66476D11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A99848E-BB69-86F0-9475-934AB463D0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7B77A1B-0D45-25CD-A155-DCE79737CE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2533A2-E37A-C75A-88A5-1BD366DCF6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054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6D520E-C1A8-9A61-B369-9010BB990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DAB5DAC-468B-7EBD-0EFE-59201E60C0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CBC47E0-A19E-18A2-02FD-73AA07315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6AA2DA-6E5D-78F3-A496-B073775139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0507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/>
              <a:t>https://mchromiak.github.io/articles/2017/Sep/12/Transformer-Attention-is-all-you-need/#.W90QB5Mzabg</a:t>
            </a:r>
            <a:endParaRPr lang="zh-CN" altLang="en-US" sz="12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2385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虚线为传统的注意力方式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093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57B0D-17C8-DB94-0919-70397E8E2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F6CF091-422A-8727-7A71-0CA706330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52B552E-25C3-770F-CEF1-EB0AF737F1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>
                <a:effectLst/>
                <a:latin typeface="Lucida Grande"/>
                <a:hlinkClick r:id="rId3"/>
              </a:rPr>
              <a:t>Jacob Devlin</a:t>
            </a:r>
            <a:r>
              <a:rPr lang="en-US" b="0" i="0">
                <a:solidFill>
                  <a:srgbClr val="000000"/>
                </a:solidFill>
                <a:effectLst/>
                <a:latin typeface="Lucida Grande"/>
              </a:rPr>
              <a:t>, </a:t>
            </a:r>
            <a:r>
              <a:rPr lang="en-US" b="0" i="0" u="none" strike="noStrike">
                <a:effectLst/>
                <a:latin typeface="Lucida Grande"/>
                <a:hlinkClick r:id="rId4"/>
              </a:rPr>
              <a:t>Ming-Wei Chang</a:t>
            </a:r>
            <a:r>
              <a:rPr lang="en-US" b="0" i="0">
                <a:solidFill>
                  <a:srgbClr val="000000"/>
                </a:solidFill>
                <a:effectLst/>
                <a:latin typeface="Lucida Grande"/>
              </a:rPr>
              <a:t>, </a:t>
            </a:r>
            <a:r>
              <a:rPr lang="en-US" b="0" i="0" u="none" strike="noStrike">
                <a:effectLst/>
                <a:latin typeface="Lucida Grande"/>
                <a:hlinkClick r:id="rId5"/>
              </a:rPr>
              <a:t>Kenton Lee</a:t>
            </a:r>
            <a:r>
              <a:rPr lang="en-US" b="0" i="0">
                <a:solidFill>
                  <a:srgbClr val="000000"/>
                </a:solidFill>
                <a:effectLst/>
                <a:latin typeface="Lucida Grande"/>
              </a:rPr>
              <a:t>, </a:t>
            </a:r>
            <a:r>
              <a:rPr lang="en-US" b="0" i="0" u="none" strike="noStrike">
                <a:effectLst/>
                <a:latin typeface="Lucida Grande"/>
                <a:hlinkClick r:id="rId6"/>
              </a:rPr>
              <a:t>Kristina Toutanova</a:t>
            </a:r>
            <a:endParaRPr lang="en-US" altLang="zh-CN" sz="1200"/>
          </a:p>
          <a:p>
            <a:r>
              <a:rPr lang="en-US" altLang="zh-CN" sz="1200"/>
              <a:t>《</a:t>
            </a:r>
            <a:r>
              <a:rPr lang="en-US" sz="1200"/>
              <a:t>BERT: Pre-training of Deep Bidirectional Transformers for Language Understanding》</a:t>
            </a:r>
          </a:p>
          <a:p>
            <a:r>
              <a:rPr lang="en-US"/>
              <a:t>Computation and Language</a:t>
            </a:r>
            <a:r>
              <a:rPr lang="zh-CN" altLang="en-US"/>
              <a:t>， </a:t>
            </a:r>
            <a:r>
              <a:rPr lang="en-US" altLang="zh-CN"/>
              <a:t>2018</a:t>
            </a:r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EBB188-9E06-F5B4-034B-6A922DD1D6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7741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T5</a:t>
            </a:r>
            <a:r>
              <a:rPr lang="en-US"/>
              <a:t>（Text-to-Text Transfer Transformer）</a:t>
            </a:r>
          </a:p>
          <a:p>
            <a:r>
              <a:rPr lang="zh-CN" altLang="en-US"/>
              <a:t>编码器：处理输入的，</a:t>
            </a:r>
            <a:r>
              <a:rPr lang="en-US" altLang="zh-CN"/>
              <a:t>BERT</a:t>
            </a:r>
            <a:r>
              <a:rPr lang="zh-CN" altLang="en-US"/>
              <a:t>用编码器填空、判断是否为下一个语句。</a:t>
            </a:r>
            <a:endParaRPr lang="en-US" altLang="zh-CN"/>
          </a:p>
          <a:p>
            <a:r>
              <a:rPr lang="zh-CN" altLang="en-US"/>
              <a:t>解码器：处理输出的，能够产生输出，</a:t>
            </a:r>
            <a:r>
              <a:rPr lang="en-US" altLang="zh-CN"/>
              <a:t>GPT</a:t>
            </a:r>
            <a:r>
              <a:rPr lang="zh-CN" altLang="en-US"/>
              <a:t>用自回归的方式一步步产生新的输出。在训练时用</a:t>
            </a:r>
            <a:r>
              <a:rPr lang="en-US" altLang="zh-CN"/>
              <a:t>Mask</a:t>
            </a:r>
            <a:r>
              <a:rPr lang="zh-CN" altLang="en-US"/>
              <a:t>，预测时不用</a:t>
            </a:r>
            <a:r>
              <a:rPr lang="en-US" altLang="zh-CN"/>
              <a:t>Mask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177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E8C88-048A-776B-AE51-C8594A824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249CF59-6256-697F-9EAA-2B3EBB420D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D910700-5F13-9423-1CA6-A62DFC6E3E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Google</a:t>
            </a:r>
            <a:r>
              <a:rPr lang="zh-CN" altLang="en-US"/>
              <a:t>在</a:t>
            </a:r>
            <a:r>
              <a:rPr lang="en-US" altLang="zh-CN"/>
              <a:t>2014</a:t>
            </a:r>
            <a:r>
              <a:rPr lang="zh-CN" altLang="en-US"/>
              <a:t>年的论文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Sutskever, I., Vinyals, O., &amp; Le, Q. V. , </a:t>
            </a:r>
            <a:r>
              <a:rPr lang="en-US" b="1" i="1"/>
              <a:t>Sequence to sequence learning with neural networks</a:t>
            </a:r>
            <a:r>
              <a:rPr lang="en-US"/>
              <a:t>. (2014), Advances in neural information processing systems (pp. 3104–3112).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70548B-560D-BAEA-E2D5-64611B0E02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186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word2vec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等无上下文模型为词汇表中的每个单词生成单个</a:t>
            </a:r>
            <a:r>
              <a:rPr lang="zh-CN" altLang="en-US" b="0" i="0" u="sng" dirty="0">
                <a:effectLst/>
                <a:latin typeface="source-serif-pro"/>
                <a:hlinkClick r:id="rId3"/>
              </a:rPr>
              <a:t>单词嵌入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表示（数字向量）。例如，单词 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bank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在 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bank account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和 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bank of the river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中具有相同的无上下文表示形式。另一方面，基于上下文的模型根据句子中的其他单词生成每个单词的表示。例如，在句子“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I accessed the bank account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中，单向上下文模型将基于“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I accessed the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而不是“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account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来表示“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bank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”。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但是，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BERT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使用其前一个和下一个上下文来表示“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bank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”——“</a:t>
            </a:r>
            <a:r>
              <a:rPr lang="zh-CN" altLang="en-US" b="0" i="1" dirty="0">
                <a:solidFill>
                  <a:srgbClr val="242424"/>
                </a:solidFill>
                <a:effectLst/>
                <a:latin typeface="source-serif-pro"/>
              </a:rPr>
              <a:t>我访问了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 </a:t>
            </a:r>
            <a:r>
              <a:rPr lang="en-US" altLang="zh-CN" b="0" i="0" dirty="0">
                <a:solidFill>
                  <a:srgbClr val="242424"/>
                </a:solidFill>
                <a:effectLst/>
                <a:latin typeface="source-serif-pro"/>
              </a:rPr>
              <a:t>...</a:t>
            </a: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account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“ — </a:t>
            </a:r>
            <a:r>
              <a:rPr lang="zh-CN" altLang="en-US" b="0" i="0" dirty="0">
                <a:solidFill>
                  <a:srgbClr val="242424"/>
                </a:solidFill>
                <a:effectLst/>
                <a:latin typeface="source-serif-pro"/>
              </a:rPr>
              <a:t>从深度神经网络的最底部开始，使其深度双向。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5371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073E5-A4F5-4913-7DF0-96D89EA86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C264CBF-4A14-D1E8-8E16-01DE5F7F27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9B9C852-326A-B919-4D1F-D6D8284B1F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6431BA-1953-BA32-A998-BB78347D3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1571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D9B702-8D11-B703-A08B-0310C27FA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16FC793-A310-BD88-E2AE-51B7DEFF65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80F6071-7616-9CD3-E8DF-23234D0597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008395-0759-A282-BEDE-0A6ACFBBA2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8792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BERT</a:t>
            </a:r>
            <a:r>
              <a:rPr lang="zh-CN" altLang="en-US"/>
              <a:t>模型在一个巨大的语料库上针对两种特定的任务</a:t>
            </a:r>
            <a:r>
              <a:rPr lang="en-US" altLang="zh-CN"/>
              <a:t>(</a:t>
            </a:r>
            <a:r>
              <a:rPr lang="zh-CN" altLang="en-US"/>
              <a:t>掩码语言模型、下句预测</a:t>
            </a:r>
            <a:r>
              <a:rPr lang="en-US" altLang="zh-CN"/>
              <a:t>)</a:t>
            </a:r>
            <a:r>
              <a:rPr lang="zh-CN" altLang="en-US"/>
              <a:t>进行预训练。</a:t>
            </a:r>
            <a:endParaRPr lang="en-US" altLang="zh-CN"/>
          </a:p>
          <a:p>
            <a:r>
              <a:rPr lang="zh-CN" altLang="en-US"/>
              <a:t>训练后，保存预训练好的</a:t>
            </a:r>
            <a:r>
              <a:rPr lang="en-US" altLang="zh-CN"/>
              <a:t>BERT</a:t>
            </a:r>
            <a:r>
              <a:rPr lang="zh-CN" altLang="en-US"/>
              <a:t>模型。</a:t>
            </a:r>
            <a:endParaRPr lang="en-US" altLang="zh-CN"/>
          </a:p>
          <a:p>
            <a:r>
              <a:rPr lang="zh-CN" altLang="en-US"/>
              <a:t>对于一个新任务，如问答任务，用保存的</a:t>
            </a:r>
            <a:r>
              <a:rPr lang="en-US" altLang="zh-CN"/>
              <a:t>BERT</a:t>
            </a:r>
            <a:r>
              <a:rPr lang="zh-CN" altLang="en-US"/>
              <a:t>模型开始微调训练，不必重头训练。</a:t>
            </a:r>
            <a:endParaRPr lang="en-US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8915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同时使用 </a:t>
            </a:r>
            <a:r>
              <a:rPr lang="en-US"/>
              <a:t>Masked LM </a:t>
            </a:r>
            <a:r>
              <a:rPr lang="zh-CN" altLang="en-US"/>
              <a:t>和 </a:t>
            </a:r>
            <a:r>
              <a:rPr lang="en-US"/>
              <a:t>Next Sentence Prediction </a:t>
            </a:r>
            <a:r>
              <a:rPr lang="zh-CN" altLang="en-US"/>
              <a:t>进行训练。这是为了最小化两种策略的组合损失函数 </a:t>
            </a:r>
            <a:r>
              <a:rPr lang="en-US" altLang="zh-CN"/>
              <a:t>— “</a:t>
            </a:r>
            <a:r>
              <a:rPr lang="zh-CN" altLang="en-US"/>
              <a:t>一起更好”。</a:t>
            </a:r>
            <a:endParaRPr lang="en-US" altLang="zh-CN"/>
          </a:p>
          <a:p>
            <a:r>
              <a:rPr lang="en-US" altLang="zh-CN" sz="1200"/>
              <a:t>BERT</a:t>
            </a:r>
            <a:r>
              <a:rPr lang="zh-CN" altLang="en-US" sz="1200"/>
              <a:t>用多伦多</a:t>
            </a:r>
            <a:r>
              <a:rPr lang="en-US" altLang="zh-CN" sz="1200"/>
              <a:t>BooksCorpus (800M words) </a:t>
            </a:r>
            <a:r>
              <a:rPr lang="zh-CN" altLang="en-US" sz="1200"/>
              <a:t>和英文的</a:t>
            </a:r>
            <a:r>
              <a:rPr lang="en-US" altLang="zh-CN" sz="1200"/>
              <a:t>Wikipedia (2500M words)</a:t>
            </a:r>
            <a:r>
              <a:rPr lang="zh-CN" altLang="en-US" sz="1200"/>
              <a:t>，共</a:t>
            </a:r>
            <a:r>
              <a:rPr lang="en-US" altLang="zh-CN" sz="1200"/>
              <a:t>33</a:t>
            </a:r>
            <a:r>
              <a:rPr lang="zh-CN" altLang="en-US" sz="1200"/>
              <a:t>亿个词。</a:t>
            </a:r>
            <a:endParaRPr lang="en-US" altLang="zh-CN" sz="1200"/>
          </a:p>
          <a:p>
            <a:r>
              <a:rPr lang="zh-CN" altLang="en-US" sz="1200"/>
              <a:t>使用</a:t>
            </a:r>
            <a:r>
              <a:rPr lang="en-US" altLang="zh-CN" sz="1200"/>
              <a:t>64</a:t>
            </a:r>
            <a:r>
              <a:rPr lang="zh-CN" altLang="en-US" sz="1200"/>
              <a:t>块</a:t>
            </a:r>
            <a:r>
              <a:rPr lang="en-US" altLang="zh-CN" sz="1200"/>
              <a:t>TPU</a:t>
            </a:r>
            <a:r>
              <a:rPr lang="zh-CN" altLang="en-US" sz="1200"/>
              <a:t>训练</a:t>
            </a:r>
            <a:r>
              <a:rPr lang="en-US" altLang="zh-CN" sz="1200"/>
              <a:t>4</a:t>
            </a:r>
            <a:r>
              <a:rPr lang="zh-CN" altLang="en-US" sz="1200"/>
              <a:t>天，训练一次模型约</a:t>
            </a:r>
            <a:r>
              <a:rPr lang="en-US" altLang="zh-CN" sz="1200"/>
              <a:t>30</a:t>
            </a:r>
            <a:r>
              <a:rPr lang="zh-CN" altLang="en-US" sz="1200"/>
              <a:t>万人民币。</a:t>
            </a:r>
            <a:endParaRPr lang="en-US" sz="1200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96882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2016</a:t>
            </a:r>
            <a:r>
              <a:rPr lang="zh-CN" altLang="en-US"/>
              <a:t>年成立开发聊天机器人，后转向</a:t>
            </a:r>
            <a:r>
              <a:rPr lang="en-US" altLang="zh-CN"/>
              <a:t>NLP</a:t>
            </a:r>
            <a:r>
              <a:rPr lang="zh-CN" altLang="en-US"/>
              <a:t>领域。在</a:t>
            </a:r>
            <a:r>
              <a:rPr lang="en-US" altLang="zh-CN"/>
              <a:t>Bert</a:t>
            </a:r>
            <a:r>
              <a:rPr lang="zh-CN" altLang="en-US"/>
              <a:t>发布后，推出基于</a:t>
            </a:r>
            <a:r>
              <a:rPr lang="en-US" altLang="zh-CN"/>
              <a:t>PyTorch</a:t>
            </a:r>
            <a:r>
              <a:rPr lang="zh-CN" altLang="en-US"/>
              <a:t>的</a:t>
            </a:r>
            <a:r>
              <a:rPr lang="en-US" altLang="zh-CN"/>
              <a:t>BERT</a:t>
            </a:r>
            <a:r>
              <a:rPr lang="zh-CN" altLang="en-US"/>
              <a:t>预训练模型库，之后发布了</a:t>
            </a:r>
            <a:r>
              <a:rPr lang="en-US" altLang="zh-CN"/>
              <a:t>Tranformers</a:t>
            </a:r>
            <a:r>
              <a:rPr lang="zh-CN" altLang="en-US"/>
              <a:t>库，包含数以千计的预训练模型，支持</a:t>
            </a:r>
            <a:r>
              <a:rPr lang="en-US" altLang="zh-CN"/>
              <a:t>100</a:t>
            </a:r>
            <a:r>
              <a:rPr lang="zh-CN" altLang="en-US"/>
              <a:t>多种语言。</a:t>
            </a:r>
            <a:endParaRPr lang="en-US" altLang="zh-CN"/>
          </a:p>
          <a:p>
            <a:r>
              <a:rPr lang="zh-CN" altLang="en-US"/>
              <a:t>在自然语言领域搭建、训练、部署</a:t>
            </a:r>
            <a:r>
              <a:rPr lang="en-US" altLang="zh-CN"/>
              <a:t>AI</a:t>
            </a:r>
            <a:r>
              <a:rPr lang="zh-CN" altLang="en-US"/>
              <a:t>模型的开源社区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4435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57B0D-17C8-DB94-0919-70397E8E2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F6CF091-422A-8727-7A71-0CA706330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52B552E-25C3-770F-CEF1-EB0AF737F1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EBB188-9E06-F5B4-034B-6A922DD1D6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2196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>
                <a:solidFill>
                  <a:srgbClr val="404040"/>
                </a:solidFill>
                <a:effectLst/>
                <a:latin typeface="DeepSeek-CJK-patch"/>
              </a:rPr>
              <a:t>生成任务（如文本生成）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254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271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下面实例的</a:t>
            </a:r>
            <a:endParaRPr lang="en-US" altLang="zh-CN"/>
          </a:p>
          <a:p>
            <a:r>
              <a:rPr lang="zh-CN" altLang="en-US"/>
              <a:t>编码器：可以采用双向的</a:t>
            </a:r>
            <a:r>
              <a:rPr lang="en-US" altLang="zh-CN"/>
              <a:t>RNN</a:t>
            </a:r>
          </a:p>
          <a:p>
            <a:r>
              <a:rPr lang="zh-CN" altLang="en-US"/>
              <a:t>解码器：在训练时直接使用答案，在测试时使用预测值。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729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/>
              <a:t>LSTM</a:t>
            </a:r>
            <a:r>
              <a:rPr lang="zh-CN" altLang="en-US"/>
              <a:t>反向读取输入句子，因为这样做会在数据中引入许多短期依赖关系，使优化问题变得更加容易。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99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注意力机制来自人类对事物的观察方式。</a:t>
            </a:r>
            <a:endParaRPr lang="en-US" altLang="zh-CN" sz="12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/>
              <a:t>2014</a:t>
            </a:r>
            <a:r>
              <a:rPr lang="zh-CN" altLang="en-US" sz="1200"/>
              <a:t>年，</a:t>
            </a:r>
            <a:r>
              <a:rPr lang="en-US" altLang="zh-CN" sz="1200"/>
              <a:t>Google Deep Mind "</a:t>
            </a:r>
            <a:r>
              <a:rPr lang="en-US" altLang="zh-CN" sz="1200" i="1"/>
              <a:t>Recurrent Models of Visual Attention</a:t>
            </a:r>
            <a:r>
              <a:rPr lang="en-US" altLang="zh-CN" sz="1200"/>
              <a:t>"</a:t>
            </a:r>
            <a:br>
              <a:rPr lang="en-US" altLang="zh-CN" sz="1200"/>
            </a:br>
            <a:r>
              <a:rPr lang="en-US" altLang="zh-CN" sz="1200"/>
              <a:t>RNN + Attention  ==&gt;  </a:t>
            </a:r>
            <a:r>
              <a:rPr lang="zh-CN" altLang="en-US" sz="1200"/>
              <a:t>图像分类</a:t>
            </a:r>
            <a:endParaRPr lang="en-US" altLang="zh-CN" sz="12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/>
              <a:t>2015</a:t>
            </a:r>
            <a:r>
              <a:rPr lang="zh-CN" altLang="en-US" sz="1200"/>
              <a:t>年，</a:t>
            </a:r>
            <a:r>
              <a:rPr lang="en-US" altLang="zh-CN" sz="1200"/>
              <a:t>Bahdanau "</a:t>
            </a:r>
            <a:r>
              <a:rPr lang="en-US" altLang="zh-CN" sz="1100" i="1"/>
              <a:t>Neural Machine Translation by Jointly Learning to Align and Translate</a:t>
            </a:r>
            <a:r>
              <a:rPr lang="en-US" altLang="zh-CN" sz="1200"/>
              <a:t>"</a:t>
            </a:r>
            <a:br>
              <a:rPr lang="en-US" altLang="zh-CN" sz="1200"/>
            </a:br>
            <a:r>
              <a:rPr lang="en-US" altLang="zh-CN" sz="1200"/>
              <a:t>Seq2Seq + Attention ==&gt; </a:t>
            </a:r>
            <a:r>
              <a:rPr lang="zh-CN" altLang="en-US" sz="1200"/>
              <a:t>自然语言处理</a:t>
            </a:r>
            <a:endParaRPr lang="en-US" altLang="zh-CN" sz="12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>
                <a:solidFill>
                  <a:srgbClr val="FF0000"/>
                </a:solidFill>
              </a:rPr>
              <a:t>2017</a:t>
            </a:r>
            <a:r>
              <a:rPr lang="zh-CN" altLang="en-US" sz="1200"/>
              <a:t>年，</a:t>
            </a:r>
            <a:r>
              <a:rPr lang="en-US" altLang="zh-CN" sz="1200"/>
              <a:t> Google </a:t>
            </a:r>
            <a:r>
              <a:rPr lang="zh-CN" altLang="en-US" sz="1200"/>
              <a:t>团队 </a:t>
            </a:r>
            <a:r>
              <a:rPr lang="en-US" altLang="zh-CN" sz="1200"/>
              <a:t>"</a:t>
            </a:r>
            <a:r>
              <a:rPr lang="en-US" altLang="zh-CN" sz="1200" i="1"/>
              <a:t>Attention is All You Need </a:t>
            </a:r>
            <a:r>
              <a:rPr lang="en-US" altLang="zh-CN" sz="1200"/>
              <a:t>"</a:t>
            </a:r>
            <a:br>
              <a:rPr lang="en-US" altLang="zh-CN" sz="1200"/>
            </a:br>
            <a:r>
              <a:rPr lang="zh-CN" altLang="en-US" sz="1200"/>
              <a:t>仅用 </a:t>
            </a:r>
            <a:r>
              <a:rPr lang="en-US" altLang="zh-CN" sz="1200"/>
              <a:t>Attention  ==&gt; </a:t>
            </a:r>
            <a:r>
              <a:rPr lang="zh-CN" altLang="en-US" sz="1200"/>
              <a:t>机器翻译   </a:t>
            </a:r>
            <a:r>
              <a:rPr lang="en-US" altLang="zh-CN" sz="1200"/>
              <a:t>( </a:t>
            </a:r>
            <a:r>
              <a:rPr lang="zh-CN" altLang="en-US" sz="1200"/>
              <a:t>抛弃了</a:t>
            </a:r>
            <a:r>
              <a:rPr lang="en-US" altLang="zh-CN" sz="1200"/>
              <a:t>RNN</a:t>
            </a:r>
            <a:r>
              <a:rPr lang="zh-CN" altLang="en-US" sz="1200"/>
              <a:t>、</a:t>
            </a:r>
            <a:r>
              <a:rPr lang="en-US" altLang="zh-CN" sz="1200"/>
              <a:t>CNN )</a:t>
            </a:r>
            <a:endParaRPr lang="en-US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556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892ADB-B628-4756-AD77-3CBD996EA45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365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mailto:xgsun@fudan.edu.cn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D1E028-E7FE-4EBF-8CAF-D2A6046D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5623" y="2132558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7" name="Picture 2" descr="https://timgsa.baidu.com/timg?image&amp;quality=80&amp;size=b9999_10000&amp;sec=1486706539526&amp;di=79ff7f14d79ab459b5a7e54209358ed7&amp;imgtype=0&amp;src=http%3A%2F%2Fb.hiphotos.baidu.com%2Fbaike%2Fs%3D220%2Fsign%3Db8f5950d0afa513d55aa6bdc0d6c554c%2F3b87e950352ac65c394266a2f9f2b21192138a9f.jpg">
            <a:extLst>
              <a:ext uri="{FF2B5EF4-FFF2-40B4-BE49-F238E27FC236}">
                <a16:creationId xmlns:a16="http://schemas.microsoft.com/office/drawing/2014/main" id="{BF6A5A8F-D0C8-4CF0-9BB7-FA5699CBF8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56" y="6032456"/>
            <a:ext cx="756000" cy="75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timgsa.baidu.com/timg?image&amp;quality=80&amp;size=b9999_10000&amp;sec=1486706601692&amp;di=6c9e3e11002e1601c2fcdf5329b5c70b&amp;imgtype=0&amp;src=http%3A%2F%2Fawb.img.xmtbang.com%2Fimg%2Fuploadnew%2F201510%2F23%2F760f1307425d46578fb2912eb3957857.jpg">
            <a:extLst>
              <a:ext uri="{FF2B5EF4-FFF2-40B4-BE49-F238E27FC236}">
                <a16:creationId xmlns:a16="http://schemas.microsoft.com/office/drawing/2014/main" id="{709836AB-E2E1-4709-A087-04A0F5EA1FB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124447" y="6006902"/>
            <a:ext cx="816309" cy="81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BA8C5FE-ED45-431F-9225-AFF1BEAF968F}"/>
              </a:ext>
            </a:extLst>
          </p:cNvPr>
          <p:cNvSpPr txBox="1"/>
          <p:nvPr userDrawn="1"/>
        </p:nvSpPr>
        <p:spPr>
          <a:xfrm>
            <a:off x="2169478" y="6214308"/>
            <a:ext cx="2256970" cy="395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xgsun@fudan.edu.cn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 descr="C:\Users\Sam2013\Desktop\孙晓光.png">
            <a:extLst>
              <a:ext uri="{FF2B5EF4-FFF2-40B4-BE49-F238E27FC236}">
                <a16:creationId xmlns:a16="http://schemas.microsoft.com/office/drawing/2014/main" id="{30FB9907-8CA2-4166-821F-D66B0A1D48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637" y="5719263"/>
            <a:ext cx="1872208" cy="54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2">
            <a:extLst>
              <a:ext uri="{FF2B5EF4-FFF2-40B4-BE49-F238E27FC236}">
                <a16:creationId xmlns:a16="http://schemas.microsoft.com/office/drawing/2014/main" id="{FD34CB11-5060-494F-9118-A5D11649A1FC}"/>
              </a:ext>
            </a:extLst>
          </p:cNvPr>
          <p:cNvSpPr/>
          <p:nvPr userDrawn="1"/>
        </p:nvSpPr>
        <p:spPr>
          <a:xfrm>
            <a:off x="7700512" y="570465"/>
            <a:ext cx="4393513" cy="76944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r">
              <a:buNone/>
            </a:pPr>
            <a:r>
              <a:rPr lang="zh-CN" altLang="en-US" sz="4400" b="1" kern="2000" spc="1000">
                <a:ln w="0"/>
                <a:gradFill>
                  <a:gsLst>
                    <a:gs pos="0">
                      <a:schemeClr val="accent5"/>
                    </a:gs>
                    <a:gs pos="50000">
                      <a:schemeClr val="accent5">
                        <a:lumMod val="60000"/>
                        <a:lumOff val="40000"/>
                      </a:schemeClr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深</a:t>
            </a:r>
            <a:r>
              <a:rPr lang="zh-CN" altLang="en-US" sz="4400" b="1" kern="2000" spc="1000">
                <a:ln w="0"/>
                <a:gradFill>
                  <a:gsLst>
                    <a:gs pos="0">
                      <a:schemeClr val="accent5"/>
                    </a:gs>
                    <a:gs pos="50000">
                      <a:schemeClr val="accent5">
                        <a:lumMod val="60000"/>
                        <a:lumOff val="40000"/>
                      </a:schemeClr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度学习基础</a:t>
            </a:r>
            <a:endParaRPr lang="zh-CN" altLang="en-US" sz="2400" kern="2000" spc="1000">
              <a:gradFill>
                <a:gsLst>
                  <a:gs pos="0">
                    <a:schemeClr val="accent5"/>
                  </a:gs>
                  <a:gs pos="5000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5">
                      <a:lumMod val="40000"/>
                      <a:lumOff val="60000"/>
                    </a:schemeClr>
                  </a:gs>
                </a:gsLst>
                <a:lin ang="5400000"/>
              </a:gra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文本框 13">
            <a:extLst>
              <a:ext uri="{FF2B5EF4-FFF2-40B4-BE49-F238E27FC236}">
                <a16:creationId xmlns:a16="http://schemas.microsoft.com/office/drawing/2014/main" id="{88C3CF75-22CB-4610-BD21-A9A0BC4520E0}"/>
              </a:ext>
            </a:extLst>
          </p:cNvPr>
          <p:cNvSpPr txBox="1"/>
          <p:nvPr userDrawn="1"/>
        </p:nvSpPr>
        <p:spPr>
          <a:xfrm>
            <a:off x="7786777" y="61859"/>
            <a:ext cx="41929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2400" b="1" spc="10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  <a:ea typeface="Yu Gothic UI Semibold" panose="020B0700000000000000" pitchFamily="34" charset="-128"/>
              </a:rPr>
              <a:t>Foundations of Deep Learning</a:t>
            </a:r>
            <a:endParaRPr lang="zh-CN" altLang="en-US" sz="2400" b="1" spc="10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 Narrow" panose="020B0606020202030204" pitchFamily="34" charset="0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7848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F552A-F476-4432-BC30-A85F7822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0000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4000" b="0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54918B-C538-44CA-A9E3-F1C377235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41280" y="6356350"/>
            <a:ext cx="1112520" cy="365125"/>
          </a:xfrm>
        </p:spPr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53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F552A-F476-4432-BC30-A85F7822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000"/>
          </a:xfrm>
        </p:spPr>
        <p:txBody>
          <a:bodyPr>
            <a:normAutofit/>
          </a:bodyPr>
          <a:lstStyle>
            <a:lvl1pPr algn="ctr">
              <a:defRPr sz="4000" b="0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3592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DAF8DF4-83A8-4AAA-8018-049AAA300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879E41-34EA-4665-81BA-44E3F4882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BEBD15-7A93-456A-99E8-B14AC649D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540551-8DCC-4AE4-A2BF-43FB36929E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3E7DE6-D325-4A68-AA92-94C9FD807E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8E7B1-3FC2-4821-B144-3AA6EF938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273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9.png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0.png"/><Relationship Id="rId3" Type="http://schemas.openxmlformats.org/officeDocument/2006/relationships/image" Target="../media/image24.png"/><Relationship Id="rId12" Type="http://schemas.openxmlformats.org/officeDocument/2006/relationships/image" Target="../media/image28.png"/><Relationship Id="rId17" Type="http://schemas.openxmlformats.org/officeDocument/2006/relationships/image" Target="../media/image22.png"/><Relationship Id="rId2" Type="http://schemas.openxmlformats.org/officeDocument/2006/relationships/image" Target="../media/image23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image" Target="../media/image20.png"/><Relationship Id="rId4" Type="http://schemas.openxmlformats.org/officeDocument/2006/relationships/image" Target="../media/image25.png"/><Relationship Id="rId14" Type="http://schemas.openxmlformats.org/officeDocument/2006/relationships/image" Target="../media/image19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0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1.png"/><Relationship Id="rId9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26" Type="http://schemas.openxmlformats.org/officeDocument/2006/relationships/image" Target="../media/image47.png"/><Relationship Id="rId3" Type="http://schemas.openxmlformats.org/officeDocument/2006/relationships/image" Target="../media/image240.png"/><Relationship Id="rId21" Type="http://schemas.openxmlformats.org/officeDocument/2006/relationships/image" Target="../media/image61.png"/><Relationship Id="rId34" Type="http://schemas.openxmlformats.org/officeDocument/2006/relationships/image" Target="../media/image55.png"/><Relationship Id="rId7" Type="http://schemas.openxmlformats.org/officeDocument/2006/relationships/image" Target="../media/image40.png"/><Relationship Id="rId12" Type="http://schemas.openxmlformats.org/officeDocument/2006/relationships/image" Target="../media/image42.png"/><Relationship Id="rId25" Type="http://schemas.openxmlformats.org/officeDocument/2006/relationships/image" Target="../media/image46.png"/><Relationship Id="rId33" Type="http://schemas.openxmlformats.org/officeDocument/2006/relationships/image" Target="../media/image54.png"/><Relationship Id="rId2" Type="http://schemas.openxmlformats.org/officeDocument/2006/relationships/notesSlide" Target="../notesSlides/notesSlide16.xml"/><Relationship Id="rId20" Type="http://schemas.openxmlformats.org/officeDocument/2006/relationships/image" Target="../media/image60.png"/><Relationship Id="rId29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0.png"/><Relationship Id="rId11" Type="http://schemas.openxmlformats.org/officeDocument/2006/relationships/image" Target="../media/image39.png"/><Relationship Id="rId24" Type="http://schemas.openxmlformats.org/officeDocument/2006/relationships/image" Target="../media/image45.png"/><Relationship Id="rId32" Type="http://schemas.openxmlformats.org/officeDocument/2006/relationships/image" Target="../media/image53.png"/><Relationship Id="rId5" Type="http://schemas.openxmlformats.org/officeDocument/2006/relationships/image" Target="../media/image260.png"/><Relationship Id="rId23" Type="http://schemas.openxmlformats.org/officeDocument/2006/relationships/image" Target="../media/image44.png"/><Relationship Id="rId28" Type="http://schemas.openxmlformats.org/officeDocument/2006/relationships/image" Target="../media/image49.png"/><Relationship Id="rId10" Type="http://schemas.openxmlformats.org/officeDocument/2006/relationships/image" Target="../media/image380.png"/><Relationship Id="rId31" Type="http://schemas.openxmlformats.org/officeDocument/2006/relationships/image" Target="../media/image52.png"/><Relationship Id="rId4" Type="http://schemas.openxmlformats.org/officeDocument/2006/relationships/image" Target="../media/image250.png"/><Relationship Id="rId9" Type="http://schemas.openxmlformats.org/officeDocument/2006/relationships/image" Target="../media/image43.png"/><Relationship Id="rId22" Type="http://schemas.openxmlformats.org/officeDocument/2006/relationships/image" Target="../media/image62.png"/><Relationship Id="rId27" Type="http://schemas.openxmlformats.org/officeDocument/2006/relationships/image" Target="../media/image48.png"/><Relationship Id="rId30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26" Type="http://schemas.openxmlformats.org/officeDocument/2006/relationships/image" Target="../media/image77.png"/><Relationship Id="rId3" Type="http://schemas.openxmlformats.org/officeDocument/2006/relationships/image" Target="../media/image58.png"/><Relationship Id="rId21" Type="http://schemas.openxmlformats.org/officeDocument/2006/relationships/image" Target="../media/image740.png"/><Relationship Id="rId7" Type="http://schemas.openxmlformats.org/officeDocument/2006/relationships/image" Target="../media/image65.png"/><Relationship Id="rId12" Type="http://schemas.openxmlformats.org/officeDocument/2006/relationships/image" Target="../media/image70.png"/><Relationship Id="rId25" Type="http://schemas.openxmlformats.org/officeDocument/2006/relationships/image" Target="../media/image81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74.png"/><Relationship Id="rId20" Type="http://schemas.openxmlformats.org/officeDocument/2006/relationships/image" Target="../media/image730.png"/><Relationship Id="rId29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24" Type="http://schemas.openxmlformats.org/officeDocument/2006/relationships/image" Target="../media/image80.png"/><Relationship Id="rId5" Type="http://schemas.openxmlformats.org/officeDocument/2006/relationships/image" Target="../media/image63.png"/><Relationship Id="rId15" Type="http://schemas.openxmlformats.org/officeDocument/2006/relationships/image" Target="../media/image73.png"/><Relationship Id="rId23" Type="http://schemas.openxmlformats.org/officeDocument/2006/relationships/image" Target="../media/image76.png"/><Relationship Id="rId28" Type="http://schemas.openxmlformats.org/officeDocument/2006/relationships/image" Target="../media/image84.png"/><Relationship Id="rId10" Type="http://schemas.openxmlformats.org/officeDocument/2006/relationships/image" Target="../media/image68.png"/><Relationship Id="rId19" Type="http://schemas.openxmlformats.org/officeDocument/2006/relationships/image" Target="../media/image720.png"/><Relationship Id="rId4" Type="http://schemas.openxmlformats.org/officeDocument/2006/relationships/image" Target="../media/image59.png"/><Relationship Id="rId9" Type="http://schemas.openxmlformats.org/officeDocument/2006/relationships/image" Target="../media/image67.png"/><Relationship Id="rId14" Type="http://schemas.openxmlformats.org/officeDocument/2006/relationships/image" Target="../media/image72.png"/><Relationship Id="rId22" Type="http://schemas.openxmlformats.org/officeDocument/2006/relationships/image" Target="../media/image75.png"/><Relationship Id="rId27" Type="http://schemas.openxmlformats.org/officeDocument/2006/relationships/image" Target="../media/image83.png"/><Relationship Id="rId30" Type="http://schemas.openxmlformats.org/officeDocument/2006/relationships/image" Target="../media/image8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0.png"/><Relationship Id="rId5" Type="http://schemas.openxmlformats.org/officeDocument/2006/relationships/image" Target="../media/image290.png"/><Relationship Id="rId4" Type="http://schemas.openxmlformats.org/officeDocument/2006/relationships/image" Target="../media/image28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0.png"/><Relationship Id="rId4" Type="http://schemas.openxmlformats.org/officeDocument/2006/relationships/image" Target="../media/image35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png"/><Relationship Id="rId3" Type="http://schemas.openxmlformats.org/officeDocument/2006/relationships/image" Target="../media/image95.png"/><Relationship Id="rId7" Type="http://schemas.openxmlformats.org/officeDocument/2006/relationships/image" Target="../media/image99.png"/><Relationship Id="rId12" Type="http://schemas.openxmlformats.org/officeDocument/2006/relationships/image" Target="../media/image10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png"/><Relationship Id="rId11" Type="http://schemas.openxmlformats.org/officeDocument/2006/relationships/image" Target="../media/image103.png"/><Relationship Id="rId5" Type="http://schemas.openxmlformats.org/officeDocument/2006/relationships/image" Target="../media/image97.png"/><Relationship Id="rId10" Type="http://schemas.openxmlformats.org/officeDocument/2006/relationships/image" Target="../media/image102.png"/><Relationship Id="rId4" Type="http://schemas.openxmlformats.org/officeDocument/2006/relationships/image" Target="../media/image96.png"/><Relationship Id="rId9" Type="http://schemas.openxmlformats.org/officeDocument/2006/relationships/image" Target="../media/image10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0.png"/><Relationship Id="rId3" Type="http://schemas.openxmlformats.org/officeDocument/2006/relationships/image" Target="../media/image107.png"/><Relationship Id="rId7" Type="http://schemas.openxmlformats.org/officeDocument/2006/relationships/image" Target="../media/image110.png"/><Relationship Id="rId12" Type="http://schemas.openxmlformats.org/officeDocument/2006/relationships/image" Target="../media/image1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0.png"/><Relationship Id="rId11" Type="http://schemas.openxmlformats.org/officeDocument/2006/relationships/image" Target="../media/image112.png"/><Relationship Id="rId5" Type="http://schemas.openxmlformats.org/officeDocument/2006/relationships/image" Target="../media/image109.png"/><Relationship Id="rId10" Type="http://schemas.openxmlformats.org/officeDocument/2006/relationships/image" Target="../media/image111.png"/><Relationship Id="rId4" Type="http://schemas.openxmlformats.org/officeDocument/2006/relationships/image" Target="../media/image108.png"/><Relationship Id="rId9" Type="http://schemas.openxmlformats.org/officeDocument/2006/relationships/image" Target="../media/image6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png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29.png"/><Relationship Id="rId7" Type="http://schemas.openxmlformats.org/officeDocument/2006/relationships/image" Target="../media/image1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Relationship Id="rId9" Type="http://schemas.openxmlformats.org/officeDocument/2006/relationships/image" Target="../media/image15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5.gi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gi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4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8.png"/><Relationship Id="rId18" Type="http://schemas.openxmlformats.org/officeDocument/2006/relationships/image" Target="../media/image163.png"/><Relationship Id="rId26" Type="http://schemas.openxmlformats.org/officeDocument/2006/relationships/image" Target="../media/image171.png"/><Relationship Id="rId39" Type="http://schemas.openxmlformats.org/officeDocument/2006/relationships/image" Target="../media/image185.png"/><Relationship Id="rId21" Type="http://schemas.openxmlformats.org/officeDocument/2006/relationships/image" Target="../media/image166.png"/><Relationship Id="rId34" Type="http://schemas.openxmlformats.org/officeDocument/2006/relationships/image" Target="../media/image179.png"/><Relationship Id="rId7" Type="http://schemas.openxmlformats.org/officeDocument/2006/relationships/image" Target="../media/image152.png"/><Relationship Id="rId2" Type="http://schemas.openxmlformats.org/officeDocument/2006/relationships/image" Target="../media/image144.png"/><Relationship Id="rId16" Type="http://schemas.openxmlformats.org/officeDocument/2006/relationships/image" Target="../media/image161.png"/><Relationship Id="rId20" Type="http://schemas.openxmlformats.org/officeDocument/2006/relationships/image" Target="../media/image165.png"/><Relationship Id="rId29" Type="http://schemas.openxmlformats.org/officeDocument/2006/relationships/image" Target="../media/image174.png"/><Relationship Id="rId41" Type="http://schemas.openxmlformats.org/officeDocument/2006/relationships/image" Target="../media/image18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png"/><Relationship Id="rId11" Type="http://schemas.openxmlformats.org/officeDocument/2006/relationships/image" Target="../media/image156.png"/><Relationship Id="rId24" Type="http://schemas.openxmlformats.org/officeDocument/2006/relationships/image" Target="../media/image169.png"/><Relationship Id="rId32" Type="http://schemas.openxmlformats.org/officeDocument/2006/relationships/image" Target="../media/image177.png"/><Relationship Id="rId37" Type="http://schemas.openxmlformats.org/officeDocument/2006/relationships/image" Target="../media/image183.png"/><Relationship Id="rId40" Type="http://schemas.openxmlformats.org/officeDocument/2006/relationships/image" Target="../media/image186.png"/><Relationship Id="rId5" Type="http://schemas.openxmlformats.org/officeDocument/2006/relationships/image" Target="../media/image147.png"/><Relationship Id="rId15" Type="http://schemas.openxmlformats.org/officeDocument/2006/relationships/image" Target="../media/image160.png"/><Relationship Id="rId23" Type="http://schemas.openxmlformats.org/officeDocument/2006/relationships/image" Target="../media/image168.png"/><Relationship Id="rId28" Type="http://schemas.openxmlformats.org/officeDocument/2006/relationships/image" Target="../media/image173.png"/><Relationship Id="rId36" Type="http://schemas.openxmlformats.org/officeDocument/2006/relationships/image" Target="../media/image182.png"/><Relationship Id="rId10" Type="http://schemas.openxmlformats.org/officeDocument/2006/relationships/image" Target="../media/image155.png"/><Relationship Id="rId19" Type="http://schemas.openxmlformats.org/officeDocument/2006/relationships/image" Target="../media/image164.png"/><Relationship Id="rId31" Type="http://schemas.openxmlformats.org/officeDocument/2006/relationships/image" Target="../media/image176.png"/><Relationship Id="rId4" Type="http://schemas.openxmlformats.org/officeDocument/2006/relationships/image" Target="../media/image146.png"/><Relationship Id="rId9" Type="http://schemas.openxmlformats.org/officeDocument/2006/relationships/image" Target="../media/image154.png"/><Relationship Id="rId14" Type="http://schemas.openxmlformats.org/officeDocument/2006/relationships/image" Target="../media/image159.png"/><Relationship Id="rId22" Type="http://schemas.openxmlformats.org/officeDocument/2006/relationships/image" Target="../media/image167.png"/><Relationship Id="rId27" Type="http://schemas.openxmlformats.org/officeDocument/2006/relationships/image" Target="../media/image172.png"/><Relationship Id="rId30" Type="http://schemas.openxmlformats.org/officeDocument/2006/relationships/image" Target="../media/image175.png"/><Relationship Id="rId35" Type="http://schemas.openxmlformats.org/officeDocument/2006/relationships/image" Target="../media/image181.png"/><Relationship Id="rId8" Type="http://schemas.openxmlformats.org/officeDocument/2006/relationships/image" Target="../media/image153.png"/><Relationship Id="rId3" Type="http://schemas.openxmlformats.org/officeDocument/2006/relationships/image" Target="../media/image145.png"/><Relationship Id="rId12" Type="http://schemas.openxmlformats.org/officeDocument/2006/relationships/image" Target="../media/image157.png"/><Relationship Id="rId17" Type="http://schemas.openxmlformats.org/officeDocument/2006/relationships/image" Target="../media/image162.png"/><Relationship Id="rId25" Type="http://schemas.openxmlformats.org/officeDocument/2006/relationships/image" Target="../media/image170.png"/><Relationship Id="rId33" Type="http://schemas.openxmlformats.org/officeDocument/2006/relationships/image" Target="../media/image178.png"/><Relationship Id="rId38" Type="http://schemas.openxmlformats.org/officeDocument/2006/relationships/image" Target="../media/image184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2.png"/><Relationship Id="rId4" Type="http://schemas.openxmlformats.org/officeDocument/2006/relationships/image" Target="../media/image191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5.png"/><Relationship Id="rId4" Type="http://schemas.openxmlformats.org/officeDocument/2006/relationships/image" Target="../media/image194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png"/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6.png"/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0.png"/><Relationship Id="rId4" Type="http://schemas.openxmlformats.org/officeDocument/2006/relationships/hyperlink" Target="https://hf-mirror.com/models?sort=trending&amp;search=Helsinki-NLP" TargetMode="Externa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gi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8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>
            <a:extLst>
              <a:ext uri="{FF2B5EF4-FFF2-40B4-BE49-F238E27FC236}">
                <a16:creationId xmlns:a16="http://schemas.microsoft.com/office/drawing/2014/main" id="{D7AB5CAE-407D-48B3-A6FA-89E0D40A892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3873752"/>
            <a:ext cx="12192000" cy="1067740"/>
          </a:xfrm>
          <a:noFill/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pc="3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  </a:t>
            </a:r>
            <a:r>
              <a:rPr kumimoji="1" lang="en-US" altLang="zh-CN" sz="6600">
                <a:solidFill>
                  <a:schemeClr val="tx2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Tranformer</a:t>
            </a:r>
            <a:endParaRPr kumimoji="1" lang="en-US" altLang="zh-CN" b="1" spc="600" dirty="0">
              <a:solidFill>
                <a:schemeClr val="tx2"/>
              </a:solidFill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C4B179F-B72E-43E9-A379-4B460D1C96C6}"/>
              </a:ext>
            </a:extLst>
          </p:cNvPr>
          <p:cNvSpPr txBox="1"/>
          <p:nvPr/>
        </p:nvSpPr>
        <p:spPr>
          <a:xfrm>
            <a:off x="8697430" y="6281172"/>
            <a:ext cx="1326135" cy="395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2025-6-5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4931E65-A3AA-A3B9-2CBA-13BDD196B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563" y="1393147"/>
            <a:ext cx="2871298" cy="228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45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B86FD74-6744-4B33-B674-F31818917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34826"/>
            <a:ext cx="12192000" cy="3751574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>
              <a:lnSpc>
                <a:spcPct val="150000"/>
              </a:lnSpc>
            </a:pPr>
            <a:r>
              <a:rPr lang="zh-CN" altLang="en-US" sz="11300" b="1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注意力 </a:t>
            </a:r>
            <a:r>
              <a:rPr lang="zh-CN" altLang="en-US" sz="11300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机制</a:t>
            </a:r>
            <a:endParaRPr lang="zh-CN" altLang="en-US" sz="11300" spc="0" dirty="0">
              <a:solidFill>
                <a:schemeClr val="accent1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2310B6-D96F-46D2-A313-BE517FE45D1D}"/>
              </a:ext>
            </a:extLst>
          </p:cNvPr>
          <p:cNvSpPr txBox="1"/>
          <p:nvPr/>
        </p:nvSpPr>
        <p:spPr>
          <a:xfrm>
            <a:off x="5675264" y="314151"/>
            <a:ext cx="699230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altLang="zh-CN" sz="8000" dirty="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2</a:t>
            </a:r>
            <a:endParaRPr lang="zh-CN" altLang="en-US" sz="8000" dirty="0">
              <a:solidFill>
                <a:schemeClr val="accent5">
                  <a:lumMod val="40000"/>
                  <a:lumOff val="60000"/>
                </a:schemeClr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64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B6D71E7-CE14-E39B-390B-A58C9506E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人的注意力</a:t>
            </a:r>
            <a:endParaRPr lang="en-US"/>
          </a:p>
        </p:txBody>
      </p:sp>
      <p:pic>
        <p:nvPicPr>
          <p:cNvPr id="4" name="Picture 2" descr="https://images.fastcompany.com/upload/nyt-heatmap.jpg">
            <a:extLst>
              <a:ext uri="{FF2B5EF4-FFF2-40B4-BE49-F238E27FC236}">
                <a16:creationId xmlns:a16="http://schemas.microsoft.com/office/drawing/2014/main" id="{B27D862D-A132-0AF0-473D-31E7D8D1C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22" y="2560630"/>
            <a:ext cx="5905500" cy="403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50AD95D-8489-0503-A903-330A1C7FF9FB}"/>
              </a:ext>
            </a:extLst>
          </p:cNvPr>
          <p:cNvSpPr txBox="1"/>
          <p:nvPr/>
        </p:nvSpPr>
        <p:spPr>
          <a:xfrm>
            <a:off x="1448500" y="900000"/>
            <a:ext cx="8809621" cy="1378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人脑每个时刻接收的外界输入信息非常多：视觉、听觉、触觉。</a:t>
            </a:r>
            <a:endParaRPr lang="en-US" altLang="zh-CN" sz="220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仅视觉：眼睛每秒钟发送千万比特的信息给视觉神经系统。</a:t>
            </a:r>
            <a:endParaRPr lang="en-US" altLang="zh-CN" sz="220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人脑通过</a:t>
            </a:r>
            <a:r>
              <a:rPr lang="zh-CN" altLang="en-US" sz="2200">
                <a:solidFill>
                  <a:srgbClr val="FF0000"/>
                </a:solidFill>
              </a:rPr>
              <a:t>注意力</a:t>
            </a:r>
            <a:r>
              <a:rPr lang="zh-CN" altLang="en-US" sz="2200"/>
              <a:t>来解决</a:t>
            </a:r>
            <a:r>
              <a:rPr lang="zh-CN" altLang="en-US" sz="2200">
                <a:solidFill>
                  <a:srgbClr val="FF0000"/>
                </a:solidFill>
              </a:rPr>
              <a:t>信息超载问题</a:t>
            </a:r>
            <a:r>
              <a:rPr lang="zh-CN" altLang="en-US" sz="2200"/>
              <a:t>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824AD24-3D2A-2491-04C0-F83B202EC6C2}"/>
              </a:ext>
            </a:extLst>
          </p:cNvPr>
          <p:cNvGrpSpPr/>
          <p:nvPr/>
        </p:nvGrpSpPr>
        <p:grpSpPr>
          <a:xfrm>
            <a:off x="7313228" y="3400089"/>
            <a:ext cx="4264309" cy="1912065"/>
            <a:chOff x="7541703" y="3542339"/>
            <a:chExt cx="4264309" cy="191206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D37205C-0BFB-14D4-3A11-575E2073F384}"/>
                </a:ext>
              </a:extLst>
            </p:cNvPr>
            <p:cNvSpPr txBox="1"/>
            <p:nvPr/>
          </p:nvSpPr>
          <p:spPr>
            <a:xfrm>
              <a:off x="7541703" y="4318321"/>
              <a:ext cx="42643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/>
                <a:t>我正在 </a:t>
              </a:r>
              <a:r>
                <a:rPr lang="zh-CN" altLang="en-US" sz="2800" b="1">
                  <a:solidFill>
                    <a:schemeClr val="accent2">
                      <a:lumMod val="75000"/>
                    </a:schemeClr>
                  </a:solidFill>
                </a:rPr>
                <a:t>吃</a:t>
              </a:r>
              <a:r>
                <a:rPr lang="zh-CN" altLang="en-US" sz="2800"/>
                <a:t>  </a:t>
              </a:r>
              <a:r>
                <a:rPr lang="zh-CN" altLang="en-US" sz="2800">
                  <a:solidFill>
                    <a:schemeClr val="accent6">
                      <a:lumMod val="75000"/>
                    </a:schemeClr>
                  </a:solidFill>
                </a:rPr>
                <a:t>绿色的</a:t>
              </a:r>
              <a:r>
                <a:rPr lang="zh-CN" altLang="en-US" sz="2800"/>
                <a:t>  </a:t>
              </a:r>
              <a:r>
                <a:rPr lang="zh-CN" altLang="en-US" sz="2800" b="1"/>
                <a:t>苹果</a:t>
              </a:r>
              <a:r>
                <a:rPr lang="zh-CN" altLang="en-US" sz="2800"/>
                <a:t>。</a:t>
              </a:r>
              <a:endParaRPr lang="en-US" sz="2800"/>
            </a:p>
          </p:txBody>
        </p:sp>
        <p:cxnSp>
          <p:nvCxnSpPr>
            <p:cNvPr id="7" name="连接符: 肘形 6">
              <a:extLst>
                <a:ext uri="{FF2B5EF4-FFF2-40B4-BE49-F238E27FC236}">
                  <a16:creationId xmlns:a16="http://schemas.microsoft.com/office/drawing/2014/main" id="{3FAB4B03-B63F-0817-0677-5E2AE9AB0AB6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9969451" y="3374385"/>
              <a:ext cx="12700" cy="1944517"/>
            </a:xfrm>
            <a:prstGeom prst="bentConnector3">
              <a:avLst>
                <a:gd name="adj1" fmla="val 3319268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3914B6A-9912-B87D-A6A1-E57C814EA704}"/>
                </a:ext>
              </a:extLst>
            </p:cNvPr>
            <p:cNvSpPr txBox="1"/>
            <p:nvPr/>
          </p:nvSpPr>
          <p:spPr>
            <a:xfrm>
              <a:off x="9370507" y="3542339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高度关注</a:t>
              </a:r>
              <a:endParaRPr lang="en-US" sz="200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53D69A3-CD7C-C905-12FF-6F2ECDB30B11}"/>
                </a:ext>
              </a:extLst>
            </p:cNvPr>
            <p:cNvSpPr txBox="1"/>
            <p:nvPr/>
          </p:nvSpPr>
          <p:spPr>
            <a:xfrm>
              <a:off x="8873938" y="5054294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低度关注</a:t>
              </a:r>
              <a:endParaRPr lang="en-US" sz="200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cxnSp>
          <p:nvCxnSpPr>
            <p:cNvPr id="32" name="连接符: 肘形 31">
              <a:extLst>
                <a:ext uri="{FF2B5EF4-FFF2-40B4-BE49-F238E27FC236}">
                  <a16:creationId xmlns:a16="http://schemas.microsoft.com/office/drawing/2014/main" id="{25C8FA69-454F-B627-6822-A96D04CC8681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9447293" y="4383058"/>
              <a:ext cx="1" cy="900200"/>
            </a:xfrm>
            <a:prstGeom prst="bentConnector3">
              <a:avLst>
                <a:gd name="adj1" fmla="val -228600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418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C38C51-53DA-83B7-9941-FDBAA48D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>
                <a:solidFill>
                  <a:srgbClr val="FF0000"/>
                </a:solidFill>
              </a:rPr>
              <a:t>注 意 力</a:t>
            </a:r>
            <a:endParaRPr lang="en-US" b="1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0557F3-2AC5-1A8B-002D-A0E2437A2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769" y="1026834"/>
            <a:ext cx="5216583" cy="551558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CC44B77-95AD-58FA-ECDD-867E8D9B6B4A}"/>
              </a:ext>
            </a:extLst>
          </p:cNvPr>
          <p:cNvSpPr txBox="1"/>
          <p:nvPr/>
        </p:nvSpPr>
        <p:spPr>
          <a:xfrm>
            <a:off x="516503" y="1011036"/>
            <a:ext cx="5579497" cy="1959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>
                <a:latin typeface="楷体" panose="02010609060101010101" pitchFamily="49" charset="-122"/>
                <a:ea typeface="楷体" panose="02010609060101010101" pitchFamily="49" charset="-122"/>
              </a:rPr>
              <a:t>多种注意力方法</a:t>
            </a:r>
            <a:endParaRPr lang="en-US" altLang="zh-CN" sz="24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CNN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中的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</a:rPr>
              <a:t>最大池化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：保留一个最重要特征，</a:t>
            </a:r>
            <a:br>
              <a:rPr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舍弃其他特征。全有</a:t>
            </a:r>
            <a:r>
              <a:rPr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/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全无</a:t>
            </a:r>
            <a:endParaRPr lang="en-US" altLang="zh-CN" sz="20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SENet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：注意力集中在重要的特征图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</a:rPr>
              <a:t>通道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上。</a:t>
            </a:r>
            <a:endParaRPr lang="en-US" altLang="zh-CN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95AAF8-2596-A9BC-5CB4-9CA45B0FFF81}"/>
              </a:ext>
            </a:extLst>
          </p:cNvPr>
          <p:cNvSpPr txBox="1"/>
          <p:nvPr/>
        </p:nvSpPr>
        <p:spPr>
          <a:xfrm>
            <a:off x="7774362" y="126834"/>
            <a:ext cx="23175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chemeClr val="bg1">
                    <a:lumMod val="50000"/>
                  </a:schemeClr>
                </a:solidFill>
              </a:rPr>
              <a:t>Attention</a:t>
            </a:r>
            <a:endParaRPr lang="en-US" sz="360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9A9A1A6-098D-204D-B621-5A8AD1F83084}"/>
              </a:ext>
            </a:extLst>
          </p:cNvPr>
          <p:cNvGrpSpPr/>
          <p:nvPr/>
        </p:nvGrpSpPr>
        <p:grpSpPr>
          <a:xfrm>
            <a:off x="332069" y="3560664"/>
            <a:ext cx="5948364" cy="2523312"/>
            <a:chOff x="2065367" y="4160527"/>
            <a:chExt cx="5948364" cy="2523312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56EEA79-DBA2-567A-9D0A-901B42862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5367" y="4160527"/>
              <a:ext cx="5815317" cy="2523312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F57061F-6815-58EC-8C82-224CE04B9A86}"/>
                </a:ext>
              </a:extLst>
            </p:cNvPr>
            <p:cNvSpPr txBox="1"/>
            <p:nvPr/>
          </p:nvSpPr>
          <p:spPr>
            <a:xfrm>
              <a:off x="5817751" y="5910113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视锥</a:t>
              </a:r>
              <a:endParaRPr 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198CF0C-F11B-833E-7832-D41A526883CF}"/>
                </a:ext>
              </a:extLst>
            </p:cNvPr>
            <p:cNvSpPr txBox="1"/>
            <p:nvPr/>
          </p:nvSpPr>
          <p:spPr>
            <a:xfrm>
              <a:off x="7367400" y="5910113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视杆</a:t>
              </a:r>
              <a:endParaRPr 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AFA444C-1C6F-BACA-A7C9-A45EDE5CD527}"/>
                </a:ext>
              </a:extLst>
            </p:cNvPr>
            <p:cNvSpPr txBox="1"/>
            <p:nvPr/>
          </p:nvSpPr>
          <p:spPr>
            <a:xfrm>
              <a:off x="3263328" y="6279445"/>
              <a:ext cx="384592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/>
                <a:t>人眼</a:t>
              </a:r>
              <a:r>
                <a:rPr lang="zh-CN" altLang="en-US" sz="2000" b="1"/>
                <a:t>中央凹</a:t>
              </a:r>
              <a:r>
                <a:rPr lang="zh-CN" altLang="en-US" sz="2000"/>
                <a:t> 有极高的视觉分辨率</a:t>
              </a:r>
              <a:endParaRPr lang="en-US" sz="2000"/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407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20726A-6D2F-A123-723D-0DE845C4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两种 注意力</a:t>
            </a:r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918D8C-9C9F-58CC-08EF-232871B8E2FB}"/>
              </a:ext>
            </a:extLst>
          </p:cNvPr>
          <p:cNvSpPr txBox="1"/>
          <p:nvPr/>
        </p:nvSpPr>
        <p:spPr>
          <a:xfrm>
            <a:off x="2247089" y="892425"/>
            <a:ext cx="8754894" cy="1056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/>
              <a:t>认知心理学</a:t>
            </a:r>
            <a:r>
              <a:rPr lang="zh-CN" altLang="en-US" sz="2200"/>
              <a:t>：专注于研究人类如何获取、加工、存储和使用信息，</a:t>
            </a:r>
            <a:br>
              <a:rPr lang="en-US" altLang="zh-CN" sz="2200"/>
            </a:br>
            <a:r>
              <a:rPr lang="en-US" altLang="zh-CN" sz="2200"/>
              <a:t>                      </a:t>
            </a:r>
            <a:r>
              <a:rPr lang="zh-CN" altLang="en-US" sz="2200"/>
              <a:t>核心问题：记忆、</a:t>
            </a:r>
            <a:r>
              <a:rPr lang="zh-CN" altLang="en-US" sz="2200" b="1">
                <a:solidFill>
                  <a:schemeClr val="accent2"/>
                </a:solidFill>
              </a:rPr>
              <a:t>注意力</a:t>
            </a:r>
            <a:r>
              <a:rPr lang="zh-CN" altLang="en-US" sz="2200"/>
              <a:t>、语言、问题解决 </a:t>
            </a:r>
            <a:r>
              <a:rPr lang="en-US" altLang="zh-CN" sz="2200"/>
              <a:t>......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39BFE8E-2B2E-F8D5-E5A8-93BB5E594134}"/>
              </a:ext>
            </a:extLst>
          </p:cNvPr>
          <p:cNvGrpSpPr/>
          <p:nvPr/>
        </p:nvGrpSpPr>
        <p:grpSpPr>
          <a:xfrm>
            <a:off x="3176716" y="3471640"/>
            <a:ext cx="3304673" cy="2862879"/>
            <a:chOff x="3176716" y="3656466"/>
            <a:chExt cx="3304673" cy="286287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ACA29E7-AD8F-DB04-4142-49FFE494A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6716" y="3656466"/>
              <a:ext cx="3304673" cy="2478505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66017F6-E50B-CD3B-2FFF-D32E7B2F61A8}"/>
                </a:ext>
              </a:extLst>
            </p:cNvPr>
            <p:cNvSpPr txBox="1"/>
            <p:nvPr/>
          </p:nvSpPr>
          <p:spPr>
            <a:xfrm>
              <a:off x="3722148" y="6150013"/>
              <a:ext cx="22138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i="0">
                  <a:solidFill>
                    <a:srgbClr val="40404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</a:rPr>
                <a:t>视觉“弹出效应”</a:t>
              </a:r>
              <a:endParaRPr 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ABB79559-4D06-A637-6866-2B83C2CC8E9C}"/>
              </a:ext>
            </a:extLst>
          </p:cNvPr>
          <p:cNvGrpSpPr/>
          <p:nvPr/>
        </p:nvGrpSpPr>
        <p:grpSpPr>
          <a:xfrm>
            <a:off x="7016795" y="3471640"/>
            <a:ext cx="3304673" cy="2862879"/>
            <a:chOff x="7016795" y="3656466"/>
            <a:chExt cx="3304673" cy="286287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4951D4F-2906-42B2-7D34-A96635AC2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6795" y="3656466"/>
              <a:ext cx="3304673" cy="2478505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F32BC92-7F06-FE76-673C-80A4A4E62991}"/>
                </a:ext>
              </a:extLst>
            </p:cNvPr>
            <p:cNvSpPr txBox="1"/>
            <p:nvPr/>
          </p:nvSpPr>
          <p:spPr>
            <a:xfrm>
              <a:off x="7562227" y="6150013"/>
              <a:ext cx="22138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i="0">
                  <a:solidFill>
                    <a:srgbClr val="40404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</a:rPr>
                <a:t>鸡尾酒会效应</a:t>
              </a:r>
              <a:endParaRPr 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2E23E5C-2EBC-2C63-EBD6-C96DCA62CC9F}"/>
              </a:ext>
            </a:extLst>
          </p:cNvPr>
          <p:cNvSpPr txBox="1"/>
          <p:nvPr/>
        </p:nvSpPr>
        <p:spPr>
          <a:xfrm>
            <a:off x="904671" y="2116228"/>
            <a:ext cx="10476425" cy="1056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70000"/>
              <a:buFont typeface="Wingdings" panose="05000000000000000000" pitchFamily="2" charset="2"/>
              <a:buChar char="Ø"/>
            </a:pPr>
            <a:r>
              <a:rPr lang="zh-CN" altLang="en-US" sz="2200" b="1">
                <a:solidFill>
                  <a:schemeClr val="accent2"/>
                </a:solidFill>
              </a:rPr>
              <a:t>注意力</a:t>
            </a:r>
            <a:r>
              <a:rPr lang="zh-CN" altLang="en-US" sz="2200"/>
              <a:t>：认知系统对有限资源的分配机制，从海量信息中选择关键内容。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SzPct val="70000"/>
              <a:buFont typeface="Wingdings" panose="05000000000000000000" pitchFamily="2" charset="2"/>
              <a:buChar char="Ø"/>
            </a:pPr>
            <a:r>
              <a:rPr lang="zh-CN" altLang="en-US" sz="2200"/>
              <a:t>从驱动来源：</a:t>
            </a:r>
            <a:r>
              <a:rPr lang="zh-CN" altLang="en-US" sz="2200" b="1">
                <a:solidFill>
                  <a:schemeClr val="accent1"/>
                </a:solidFill>
              </a:rPr>
              <a:t>外部刺激驱动的无意识注意力</a:t>
            </a:r>
            <a:r>
              <a:rPr lang="zh-CN" altLang="en-US" sz="2200"/>
              <a:t>、</a:t>
            </a:r>
            <a:r>
              <a:rPr lang="zh-CN" altLang="en-US" sz="2200" b="1">
                <a:solidFill>
                  <a:schemeClr val="accent1"/>
                </a:solidFill>
              </a:rPr>
              <a:t>内部目标驱动的有意识注意力</a:t>
            </a:r>
            <a:r>
              <a:rPr lang="zh-CN" altLang="en-US" sz="2200"/>
              <a:t>。</a:t>
            </a:r>
            <a:endParaRPr lang="en-US" sz="22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947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9944C-22F7-ACC3-87AB-C50C47121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341883-089D-A093-9C8C-3B9681FA8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注意力</a:t>
            </a:r>
            <a:r>
              <a:rPr lang="zh-CN" altLang="en-US"/>
              <a:t>机制</a:t>
            </a:r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3692C5B-9F81-273C-0655-883080CC118F}"/>
              </a:ext>
            </a:extLst>
          </p:cNvPr>
          <p:cNvSpPr txBox="1"/>
          <p:nvPr/>
        </p:nvSpPr>
        <p:spPr>
          <a:xfrm>
            <a:off x="1043710" y="932208"/>
            <a:ext cx="10390714" cy="2252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模仿人类认知注意力 </a:t>
            </a:r>
            <a:r>
              <a:rPr lang="en-US" altLang="zh-CN" sz="2400"/>
              <a:t>(</a:t>
            </a:r>
            <a:r>
              <a:rPr lang="zh-CN" altLang="en-US" sz="2400"/>
              <a:t>动态分配计算资源，聚焦关键信息</a:t>
            </a:r>
            <a:r>
              <a:rPr lang="en-US" altLang="zh-CN" sz="2400"/>
              <a:t>) </a:t>
            </a:r>
            <a:r>
              <a:rPr lang="zh-CN" altLang="en-US" sz="2400"/>
              <a:t>的计算模型。</a:t>
            </a:r>
            <a:endParaRPr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广泛应用：自然语言处理、计算机视觉、多模态任务 </a:t>
            </a:r>
            <a:r>
              <a:rPr lang="en-US" altLang="zh-CN" sz="2400"/>
              <a:t>......</a:t>
            </a:r>
            <a:endParaRPr lang="zh-CN" altLang="en-US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>
                <a:solidFill>
                  <a:schemeClr val="accent2"/>
                </a:solidFill>
              </a:rPr>
              <a:t>核心思想</a:t>
            </a:r>
            <a:r>
              <a:rPr lang="zh-CN" altLang="en-US" sz="2400"/>
              <a:t>：通过输入数据的</a:t>
            </a:r>
            <a:r>
              <a:rPr lang="zh-CN" altLang="en-US" sz="2400" b="1">
                <a:solidFill>
                  <a:srgbClr val="FF0000"/>
                </a:solidFill>
              </a:rPr>
              <a:t>权重分布</a:t>
            </a:r>
            <a:r>
              <a:rPr lang="zh-CN" altLang="en-US" sz="2400"/>
              <a:t>，决定哪部分需被重点关注。</a:t>
            </a:r>
            <a:endParaRPr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/>
              <a:t>数学本质</a:t>
            </a:r>
            <a:r>
              <a:rPr lang="zh-CN" altLang="en-US" sz="2400"/>
              <a:t>：对输入信息的</a:t>
            </a:r>
            <a:r>
              <a:rPr lang="zh-CN" altLang="en-US" sz="2400" b="1">
                <a:solidFill>
                  <a:srgbClr val="FF0000"/>
                </a:solidFill>
              </a:rPr>
              <a:t>加权</a:t>
            </a:r>
            <a:r>
              <a:rPr lang="zh-CN" altLang="en-US" sz="2400"/>
              <a:t>求和。</a:t>
            </a:r>
            <a:endParaRPr lang="en-US" altLang="zh-CN" sz="2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6CD19EE-341D-4697-936F-CE822A5CB828}"/>
              </a:ext>
            </a:extLst>
          </p:cNvPr>
          <p:cNvSpPr txBox="1"/>
          <p:nvPr/>
        </p:nvSpPr>
        <p:spPr>
          <a:xfrm>
            <a:off x="7880684" y="153825"/>
            <a:ext cx="41220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Attention Mechanism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0C596277-E5B8-05DA-81D3-4AB5BF796D56}"/>
                  </a:ext>
                </a:extLst>
              </p:cNvPr>
              <p:cNvSpPr txBox="1"/>
              <p:nvPr/>
            </p:nvSpPr>
            <p:spPr>
              <a:xfrm>
                <a:off x="4064476" y="3744385"/>
                <a:ext cx="3440364" cy="7965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 i="1" smtClean="0">
                          <a:latin typeface="Cambria Math" panose="02040503050406030204" pitchFamily="18" charset="0"/>
                        </a:rPr>
                        <m:t>输出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输入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0C596277-E5B8-05DA-81D3-4AB5BF796D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4476" y="3744385"/>
                <a:ext cx="3440364" cy="7965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4CDE49FC-F645-2302-6203-4D1C22961173}"/>
                  </a:ext>
                </a:extLst>
              </p:cNvPr>
              <p:cNvSpPr txBox="1"/>
              <p:nvPr/>
            </p:nvSpPr>
            <p:spPr>
              <a:xfrm>
                <a:off x="4591633" y="4947558"/>
                <a:ext cx="6910682" cy="10575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200"/>
                  <a:t>权重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zh-CN" sz="2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200"/>
                  <a:t>：由当前任务状态、输入信息的性质来匹配</a:t>
                </a:r>
                <a:endParaRPr lang="en-US" altLang="zh-CN" sz="220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输入</m:t>
                        </m:r>
                        <m:r>
                          <a:rPr lang="en-US" altLang="zh-CN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altLang="zh-CN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200"/>
                  <a:t>  ：对应的输入内容</a:t>
                </a:r>
                <a:endParaRPr lang="en-US" sz="220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4CDE49FC-F645-2302-6203-4D1C229611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1633" y="4947558"/>
                <a:ext cx="6910682" cy="1057534"/>
              </a:xfrm>
              <a:prstGeom prst="rect">
                <a:avLst/>
              </a:prstGeom>
              <a:blipFill>
                <a:blip r:embed="rId4"/>
                <a:stretch>
                  <a:fillRect l="-1146" b="-11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59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90CF8-16FF-3D7E-E103-7B72194EC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A5EE95-593A-177C-468E-689BF981A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注意力 网络</a:t>
            </a:r>
            <a:endParaRPr 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A0FE4E6-C4D4-F122-C436-C76AC6355EEA}"/>
              </a:ext>
            </a:extLst>
          </p:cNvPr>
          <p:cNvSpPr txBox="1"/>
          <p:nvPr/>
        </p:nvSpPr>
        <p:spPr>
          <a:xfrm>
            <a:off x="3629816" y="956901"/>
            <a:ext cx="5140250" cy="2252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chemeClr val="accent1"/>
                </a:solidFill>
              </a:rPr>
              <a:t>无 注意力机制</a:t>
            </a:r>
            <a:r>
              <a:rPr lang="zh-CN" altLang="en-US" sz="2400"/>
              <a:t>：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所有输入向量被平等对待，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无法动态聚焦关键信息，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如 “</a:t>
            </a:r>
            <a:r>
              <a:rPr lang="zh-CN" altLang="en-US" sz="2400" b="1">
                <a:solidFill>
                  <a:schemeClr val="accent6"/>
                </a:solidFill>
              </a:rPr>
              <a:t>高兴</a:t>
            </a:r>
            <a:r>
              <a:rPr lang="zh-CN" altLang="en-US" sz="2400"/>
              <a:t>” 可能对当前任务更重要。</a:t>
            </a:r>
            <a:endParaRPr lang="en-US" sz="240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71E608D-D677-BD6D-B7AC-4155674D978B}"/>
              </a:ext>
            </a:extLst>
          </p:cNvPr>
          <p:cNvSpPr txBox="1"/>
          <p:nvPr/>
        </p:nvSpPr>
        <p:spPr>
          <a:xfrm>
            <a:off x="3629815" y="4138115"/>
            <a:ext cx="3849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</a:rPr>
              <a:t>如何添加 </a:t>
            </a:r>
            <a:r>
              <a:rPr lang="zh-CN" altLang="en-US" sz="2400" b="1">
                <a:solidFill>
                  <a:schemeClr val="accent1"/>
                </a:solidFill>
              </a:rPr>
              <a:t>注意力</a:t>
            </a:r>
            <a:r>
              <a:rPr lang="zh-CN" altLang="en-US" sz="2400">
                <a:solidFill>
                  <a:schemeClr val="accent1"/>
                </a:solidFill>
              </a:rPr>
              <a:t>？</a:t>
            </a:r>
            <a:endParaRPr lang="en-US" altLang="zh-CN" sz="2400">
              <a:solidFill>
                <a:schemeClr val="accent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8F78AD6-AA68-5AE5-8BF7-105814A59EE2}"/>
              </a:ext>
            </a:extLst>
          </p:cNvPr>
          <p:cNvGrpSpPr/>
          <p:nvPr/>
        </p:nvGrpSpPr>
        <p:grpSpPr>
          <a:xfrm>
            <a:off x="578803" y="4736288"/>
            <a:ext cx="7780515" cy="1356444"/>
            <a:chOff x="578803" y="4736288"/>
            <a:chExt cx="7780515" cy="13564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1550AA12-743F-3C80-47FF-E0E5F9CBAC5F}"/>
                    </a:ext>
                  </a:extLst>
                </p:cNvPr>
                <p:cNvSpPr txBox="1"/>
                <p:nvPr/>
              </p:nvSpPr>
              <p:spPr>
                <a:xfrm flipH="1">
                  <a:off x="3075337" y="4736288"/>
                  <a:ext cx="3849508" cy="590033"/>
                </a:xfrm>
                <a:prstGeom prst="homePlat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 wrap="square">
                  <a:spAutoFit/>
                </a:bodyPr>
                <a:lstStyle/>
                <a:p>
                  <a:pPr algn="r">
                    <a:lnSpc>
                      <a:spcPct val="150000"/>
                    </a:lnSpc>
                  </a:pPr>
                  <a:r>
                    <a:rPr lang="zh-CN" altLang="en-US" sz="2400"/>
                    <a:t>给“</a:t>
                  </a:r>
                  <a:r>
                    <a:rPr lang="zh-CN" altLang="en-US" sz="2400" b="1">
                      <a:solidFill>
                        <a:schemeClr val="accent6"/>
                      </a:solidFill>
                    </a:rPr>
                    <a:t>高兴</a:t>
                  </a:r>
                  <a:r>
                    <a:rPr lang="zh-CN" altLang="en-US" sz="2400"/>
                    <a:t>”更大的</a:t>
                  </a:r>
                  <a:r>
                    <a:rPr lang="zh-CN" altLang="en-US" sz="2400" b="1"/>
                    <a:t>权重</a:t>
                  </a:r>
                  <a:r>
                    <a:rPr lang="zh-CN" altLang="en-US" sz="2400"/>
                    <a:t> </a:t>
                  </a:r>
                  <a14:m>
                    <m:oMath xmlns:m="http://schemas.openxmlformats.org/officeDocument/2006/math">
                      <m:r>
                        <a:rPr lang="zh-CN" altLang="en-US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</m:oMath>
                  </a14:m>
                  <a:r>
                    <a:rPr lang="zh-CN" altLang="en-US" sz="2400"/>
                    <a:t> ！</a:t>
                  </a:r>
                  <a:endParaRPr lang="en-US" altLang="zh-CN" sz="2400"/>
                </a:p>
              </p:txBody>
            </p:sp>
          </mc:Choice>
          <mc:Fallback xmlns="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1550AA12-743F-3C80-47FF-E0E5F9CBAC5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3075337" y="4736288"/>
                  <a:ext cx="3849508" cy="590033"/>
                </a:xfrm>
                <a:prstGeom prst="homePlate">
                  <a:avLst/>
                </a:prstGeom>
                <a:blipFill>
                  <a:blip r:embed="rId3"/>
                  <a:stretch>
                    <a:fillRect r="-2208" b="-2222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C4994B20-BA8E-A991-362F-2EEE84EDE84D}"/>
                    </a:ext>
                  </a:extLst>
                </p:cNvPr>
                <p:cNvSpPr txBox="1"/>
                <p:nvPr/>
              </p:nvSpPr>
              <p:spPr>
                <a:xfrm>
                  <a:off x="578803" y="4877885"/>
                  <a:ext cx="235720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𝜶</m:t>
                        </m:r>
                        <m:r>
                          <a:rPr lang="en-US" altLang="zh-C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=[ 0.1   0.2   0.7 ]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C4994B20-BA8E-A991-362F-2EEE84EDE8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8803" y="4877885"/>
                  <a:ext cx="2357205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CD60D833-8C19-556E-B412-94D47D9C32F7}"/>
                    </a:ext>
                  </a:extLst>
                </p:cNvPr>
                <p:cNvSpPr txBox="1"/>
                <p:nvPr/>
              </p:nvSpPr>
              <p:spPr>
                <a:xfrm>
                  <a:off x="6873976" y="5580604"/>
                  <a:ext cx="1485342" cy="51212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𝑪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CD60D833-8C19-556E-B412-94D47D9C32F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3976" y="5580604"/>
                  <a:ext cx="1485342" cy="51212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C43C4BD-457A-B972-FDB9-44B5B6732876}"/>
                </a:ext>
              </a:extLst>
            </p:cNvPr>
            <p:cNvSpPr txBox="1"/>
            <p:nvPr/>
          </p:nvSpPr>
          <p:spPr>
            <a:xfrm>
              <a:off x="3435260" y="5580837"/>
              <a:ext cx="356075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/>
                <a:t>包含</a:t>
              </a:r>
              <a:r>
                <a:rPr lang="zh-CN" altLang="en-US" sz="2400" b="1"/>
                <a:t>上下文信息</a:t>
              </a:r>
              <a:r>
                <a:rPr lang="zh-CN" altLang="en-US" sz="2400"/>
                <a:t>的向量：</a:t>
              </a:r>
              <a:endParaRPr lang="en-US" sz="2400"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833E7D16-17D5-2A60-062D-8AED1A0616A8}"/>
              </a:ext>
            </a:extLst>
          </p:cNvPr>
          <p:cNvGrpSpPr/>
          <p:nvPr/>
        </p:nvGrpSpPr>
        <p:grpSpPr>
          <a:xfrm>
            <a:off x="1315025" y="1469003"/>
            <a:ext cx="1463815" cy="3245267"/>
            <a:chOff x="1315025" y="1469003"/>
            <a:chExt cx="1463815" cy="324526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06E0BAB-D964-A9E2-6FA2-DA039FE8FD35}"/>
                </a:ext>
              </a:extLst>
            </p:cNvPr>
            <p:cNvSpPr txBox="1"/>
            <p:nvPr/>
          </p:nvSpPr>
          <p:spPr>
            <a:xfrm>
              <a:off x="1315025" y="3630033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我</a:t>
              </a:r>
              <a:endParaRPr lang="en-US" sz="160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93EFF0A-ABB7-1D03-44CC-F241146CABD0}"/>
                </a:ext>
              </a:extLst>
            </p:cNvPr>
            <p:cNvSpPr txBox="1"/>
            <p:nvPr/>
          </p:nvSpPr>
          <p:spPr>
            <a:xfrm>
              <a:off x="1666432" y="3630033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今天</a:t>
              </a:r>
              <a:endParaRPr lang="en-US" sz="16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760C6B8-A7A8-D87C-CD2A-4DF960640D7E}"/>
                </a:ext>
              </a:extLst>
            </p:cNvPr>
            <p:cNvSpPr txBox="1"/>
            <p:nvPr/>
          </p:nvSpPr>
          <p:spPr>
            <a:xfrm>
              <a:off x="2183805" y="3630033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accent6"/>
                  </a:solidFill>
                </a:rPr>
                <a:t>高兴</a:t>
              </a:r>
              <a:endParaRPr lang="en-US" sz="1600" b="1">
                <a:solidFill>
                  <a:schemeClr val="accent6"/>
                </a:solidFill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614C9E7B-C318-8A89-782F-17820DE6CD66}"/>
                </a:ext>
              </a:extLst>
            </p:cNvPr>
            <p:cNvSpPr/>
            <p:nvPr/>
          </p:nvSpPr>
          <p:spPr>
            <a:xfrm>
              <a:off x="1399060" y="3968587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A7A1E24-4386-7DE0-8E9C-AF0C85807978}"/>
                </a:ext>
              </a:extLst>
            </p:cNvPr>
            <p:cNvSpPr/>
            <p:nvPr/>
          </p:nvSpPr>
          <p:spPr>
            <a:xfrm>
              <a:off x="1867337" y="3968586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3ED9119-0DC7-7CCE-EFED-1732C25F3262}"/>
                </a:ext>
              </a:extLst>
            </p:cNvPr>
            <p:cNvSpPr/>
            <p:nvPr/>
          </p:nvSpPr>
          <p:spPr>
            <a:xfrm>
              <a:off x="2346869" y="3968586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B4F546D7-01ED-CE46-D876-C7D855F05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9950" y="3404929"/>
              <a:ext cx="0" cy="22510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736DEA94-3866-22C8-33D5-E9545AFDB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87185" y="3404929"/>
              <a:ext cx="0" cy="22510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B415DE96-D118-115B-CF42-28306C4E71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52746" y="3404929"/>
              <a:ext cx="0" cy="22510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67F5BF1E-BE8F-3619-DC92-47C379583197}"/>
                    </a:ext>
                  </a:extLst>
                </p:cNvPr>
                <p:cNvSpPr txBox="1"/>
                <p:nvPr/>
              </p:nvSpPr>
              <p:spPr>
                <a:xfrm>
                  <a:off x="1324650" y="4210650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67F5BF1E-BE8F-3619-DC92-47C3795831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24650" y="4210650"/>
                  <a:ext cx="317126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文本框 31">
                  <a:extLst>
                    <a:ext uri="{FF2B5EF4-FFF2-40B4-BE49-F238E27FC236}">
                      <a16:creationId xmlns:a16="http://schemas.microsoft.com/office/drawing/2014/main" id="{51E42470-33F8-6D4D-A60E-0EB773D610F8}"/>
                    </a:ext>
                  </a:extLst>
                </p:cNvPr>
                <p:cNvSpPr txBox="1"/>
                <p:nvPr/>
              </p:nvSpPr>
              <p:spPr>
                <a:xfrm>
                  <a:off x="1789648" y="4210650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32" name="文本框 31">
                  <a:extLst>
                    <a:ext uri="{FF2B5EF4-FFF2-40B4-BE49-F238E27FC236}">
                      <a16:creationId xmlns:a16="http://schemas.microsoft.com/office/drawing/2014/main" id="{51E42470-33F8-6D4D-A60E-0EB773D610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9648" y="4210650"/>
                  <a:ext cx="317126" cy="30777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D2759100-BBE3-E99E-A039-DA19000DC0C7}"/>
                    </a:ext>
                  </a:extLst>
                </p:cNvPr>
                <p:cNvSpPr txBox="1"/>
                <p:nvPr/>
              </p:nvSpPr>
              <p:spPr>
                <a:xfrm>
                  <a:off x="2262451" y="4210650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D2759100-BBE3-E99E-A039-DA19000DC0C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62451" y="4210650"/>
                  <a:ext cx="317126" cy="30777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6AC6E0FB-0BAE-325D-095D-BD31E415669D}"/>
                </a:ext>
              </a:extLst>
            </p:cNvPr>
            <p:cNvSpPr/>
            <p:nvPr/>
          </p:nvSpPr>
          <p:spPr>
            <a:xfrm>
              <a:off x="1552301" y="2429391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4DD1E8E7-C49D-9F75-E977-FF6D1D0682FE}"/>
                </a:ext>
              </a:extLst>
            </p:cNvPr>
            <p:cNvSpPr/>
            <p:nvPr/>
          </p:nvSpPr>
          <p:spPr>
            <a:xfrm>
              <a:off x="2160348" y="2429391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2BA1FEAF-BB22-65CC-9C17-321CE59C1B93}"/>
                </a:ext>
              </a:extLst>
            </p:cNvPr>
            <p:cNvSpPr/>
            <p:nvPr/>
          </p:nvSpPr>
          <p:spPr>
            <a:xfrm>
              <a:off x="1394460" y="1743931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6F8E4C6-AEC1-6423-2EBA-5C6459320900}"/>
                </a:ext>
              </a:extLst>
            </p:cNvPr>
            <p:cNvSpPr/>
            <p:nvPr/>
          </p:nvSpPr>
          <p:spPr>
            <a:xfrm>
              <a:off x="1865347" y="1748525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2D74CC37-5DEF-9B6F-24BD-6598445E6F25}"/>
                </a:ext>
              </a:extLst>
            </p:cNvPr>
            <p:cNvSpPr/>
            <p:nvPr/>
          </p:nvSpPr>
          <p:spPr>
            <a:xfrm>
              <a:off x="2317637" y="1743931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497A2E32-67EE-1836-1A40-E1F8F3090086}"/>
                </a:ext>
              </a:extLst>
            </p:cNvPr>
            <p:cNvCxnSpPr>
              <a:stCxn id="36" idx="0"/>
              <a:endCxn id="38" idx="4"/>
            </p:cNvCxnSpPr>
            <p:nvPr/>
          </p:nvCxnSpPr>
          <p:spPr>
            <a:xfrm flipH="1" flipV="1">
              <a:off x="1531620" y="2018251"/>
              <a:ext cx="157841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B591A82D-5BBC-4C2E-5C69-E34B83AAD28A}"/>
                </a:ext>
              </a:extLst>
            </p:cNvPr>
            <p:cNvCxnSpPr>
              <a:cxnSpLocks/>
              <a:stCxn id="36" idx="0"/>
              <a:endCxn id="39" idx="4"/>
            </p:cNvCxnSpPr>
            <p:nvPr/>
          </p:nvCxnSpPr>
          <p:spPr>
            <a:xfrm flipV="1">
              <a:off x="1689461" y="2022845"/>
              <a:ext cx="313046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8457D72B-00E0-0ADA-AB1C-0180D5E2113B}"/>
                </a:ext>
              </a:extLst>
            </p:cNvPr>
            <p:cNvCxnSpPr>
              <a:cxnSpLocks/>
              <a:stCxn id="36" idx="0"/>
              <a:endCxn id="40" idx="4"/>
            </p:cNvCxnSpPr>
            <p:nvPr/>
          </p:nvCxnSpPr>
          <p:spPr>
            <a:xfrm flipV="1">
              <a:off x="1689461" y="2018251"/>
              <a:ext cx="765336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3A675BAE-60F9-75DA-AB7A-B7B3F3DC13D7}"/>
                </a:ext>
              </a:extLst>
            </p:cNvPr>
            <p:cNvCxnSpPr>
              <a:cxnSpLocks/>
              <a:stCxn id="37" idx="0"/>
              <a:endCxn id="38" idx="4"/>
            </p:cNvCxnSpPr>
            <p:nvPr/>
          </p:nvCxnSpPr>
          <p:spPr>
            <a:xfrm flipH="1" flipV="1">
              <a:off x="1531620" y="2018251"/>
              <a:ext cx="765888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441743E2-B059-4F41-C1DD-6233CBE7A369}"/>
                </a:ext>
              </a:extLst>
            </p:cNvPr>
            <p:cNvCxnSpPr>
              <a:cxnSpLocks/>
              <a:stCxn id="37" idx="0"/>
              <a:endCxn id="39" idx="4"/>
            </p:cNvCxnSpPr>
            <p:nvPr/>
          </p:nvCxnSpPr>
          <p:spPr>
            <a:xfrm flipH="1" flipV="1">
              <a:off x="2002507" y="2022845"/>
              <a:ext cx="295001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6C9D3BE1-749E-01DB-8A44-0F43646FCAE5}"/>
                </a:ext>
              </a:extLst>
            </p:cNvPr>
            <p:cNvCxnSpPr>
              <a:cxnSpLocks/>
              <a:stCxn id="37" idx="0"/>
              <a:endCxn id="40" idx="4"/>
            </p:cNvCxnSpPr>
            <p:nvPr/>
          </p:nvCxnSpPr>
          <p:spPr>
            <a:xfrm flipV="1">
              <a:off x="2297508" y="2018251"/>
              <a:ext cx="157289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21BA59E5-5295-9448-E6F7-1917D920467F}"/>
                </a:ext>
              </a:extLst>
            </p:cNvPr>
            <p:cNvSpPr/>
            <p:nvPr/>
          </p:nvSpPr>
          <p:spPr>
            <a:xfrm>
              <a:off x="1386789" y="3124640"/>
              <a:ext cx="274320" cy="274320"/>
            </a:xfrm>
            <a:prstGeom prst="ellipse">
              <a:avLst/>
            </a:prstGeom>
            <a:solidFill>
              <a:srgbClr val="FBE8F2"/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B4397C9-9B40-1FEE-AEE1-73011D587B5A}"/>
                </a:ext>
              </a:extLst>
            </p:cNvPr>
            <p:cNvSpPr/>
            <p:nvPr/>
          </p:nvSpPr>
          <p:spPr>
            <a:xfrm>
              <a:off x="1847399" y="3124640"/>
              <a:ext cx="274320" cy="274320"/>
            </a:xfrm>
            <a:prstGeom prst="ellipse">
              <a:avLst/>
            </a:prstGeom>
            <a:solidFill>
              <a:srgbClr val="FBE8F2"/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A6D424BC-3331-79B6-06A4-BCDB7F847BB4}"/>
                </a:ext>
              </a:extLst>
            </p:cNvPr>
            <p:cNvSpPr/>
            <p:nvPr/>
          </p:nvSpPr>
          <p:spPr>
            <a:xfrm>
              <a:off x="2317637" y="3124640"/>
              <a:ext cx="274320" cy="274320"/>
            </a:xfrm>
            <a:prstGeom prst="ellipse">
              <a:avLst/>
            </a:prstGeom>
            <a:solidFill>
              <a:srgbClr val="FBE8F2"/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直接箭头连接符 52">
              <a:extLst>
                <a:ext uri="{FF2B5EF4-FFF2-40B4-BE49-F238E27FC236}">
                  <a16:creationId xmlns:a16="http://schemas.microsoft.com/office/drawing/2014/main" id="{B77BC4C1-9D5B-FBCB-75DD-EA08C6A7F15D}"/>
                </a:ext>
              </a:extLst>
            </p:cNvPr>
            <p:cNvCxnSpPr>
              <a:cxnSpLocks/>
              <a:stCxn id="48" idx="0"/>
              <a:endCxn id="36" idx="4"/>
            </p:cNvCxnSpPr>
            <p:nvPr/>
          </p:nvCxnSpPr>
          <p:spPr>
            <a:xfrm flipV="1">
              <a:off x="1523949" y="2703711"/>
              <a:ext cx="165512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97C81656-FD25-0691-9B88-2F2577283C16}"/>
                </a:ext>
              </a:extLst>
            </p:cNvPr>
            <p:cNvCxnSpPr>
              <a:cxnSpLocks/>
              <a:stCxn id="48" idx="0"/>
              <a:endCxn id="37" idx="4"/>
            </p:cNvCxnSpPr>
            <p:nvPr/>
          </p:nvCxnSpPr>
          <p:spPr>
            <a:xfrm flipV="1">
              <a:off x="1523949" y="2703711"/>
              <a:ext cx="773559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CEDD9C8C-A3AD-F7BC-B2F9-D8480EFD8CC6}"/>
                </a:ext>
              </a:extLst>
            </p:cNvPr>
            <p:cNvCxnSpPr>
              <a:cxnSpLocks/>
              <a:stCxn id="49" idx="0"/>
              <a:endCxn id="36" idx="4"/>
            </p:cNvCxnSpPr>
            <p:nvPr/>
          </p:nvCxnSpPr>
          <p:spPr>
            <a:xfrm flipH="1" flipV="1">
              <a:off x="1689461" y="2703711"/>
              <a:ext cx="295098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FD157B8A-8897-010D-6257-F39507A73C1B}"/>
                </a:ext>
              </a:extLst>
            </p:cNvPr>
            <p:cNvCxnSpPr>
              <a:cxnSpLocks/>
              <a:stCxn id="49" idx="0"/>
              <a:endCxn id="37" idx="4"/>
            </p:cNvCxnSpPr>
            <p:nvPr/>
          </p:nvCxnSpPr>
          <p:spPr>
            <a:xfrm flipV="1">
              <a:off x="1984559" y="2703711"/>
              <a:ext cx="312949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7FD1B777-4BDB-99AB-2AAD-D33E53602E94}"/>
                </a:ext>
              </a:extLst>
            </p:cNvPr>
            <p:cNvCxnSpPr>
              <a:cxnSpLocks/>
              <a:stCxn id="50" idx="0"/>
              <a:endCxn id="36" idx="4"/>
            </p:cNvCxnSpPr>
            <p:nvPr/>
          </p:nvCxnSpPr>
          <p:spPr>
            <a:xfrm flipH="1" flipV="1">
              <a:off x="1689461" y="2703711"/>
              <a:ext cx="765336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363C955D-6281-9049-899A-61E5A47898B2}"/>
                </a:ext>
              </a:extLst>
            </p:cNvPr>
            <p:cNvCxnSpPr>
              <a:cxnSpLocks/>
              <a:stCxn id="50" idx="0"/>
              <a:endCxn id="37" idx="4"/>
            </p:cNvCxnSpPr>
            <p:nvPr/>
          </p:nvCxnSpPr>
          <p:spPr>
            <a:xfrm flipH="1" flipV="1">
              <a:off x="2297508" y="2703711"/>
              <a:ext cx="157289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A96CC616-D4EF-7AC4-2739-8EF3A71D41C8}"/>
                </a:ext>
              </a:extLst>
            </p:cNvPr>
            <p:cNvCxnSpPr>
              <a:cxnSpLocks/>
              <a:stCxn id="39" idx="0"/>
            </p:cNvCxnSpPr>
            <p:nvPr/>
          </p:nvCxnSpPr>
          <p:spPr>
            <a:xfrm flipH="1" flipV="1">
              <a:off x="1999086" y="1483222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CC57A03D-94EC-F280-030B-F6DD07A1C3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26672" y="1478628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93F35752-3E66-0A89-D500-B938D02A50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52701" y="1469003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86199886-2943-931E-A53E-E357D7D7CC34}"/>
              </a:ext>
            </a:extLst>
          </p:cNvPr>
          <p:cNvGrpSpPr/>
          <p:nvPr/>
        </p:nvGrpSpPr>
        <p:grpSpPr>
          <a:xfrm>
            <a:off x="9322482" y="1469003"/>
            <a:ext cx="2031318" cy="4092293"/>
            <a:chOff x="9105499" y="1469002"/>
            <a:chExt cx="2031318" cy="4092293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E046BCD1-2879-31D6-CADD-81424547974E}"/>
                </a:ext>
              </a:extLst>
            </p:cNvPr>
            <p:cNvSpPr txBox="1"/>
            <p:nvPr/>
          </p:nvSpPr>
          <p:spPr>
            <a:xfrm>
              <a:off x="9673002" y="4477058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我</a:t>
              </a:r>
              <a:endParaRPr lang="en-US" sz="1600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D7F418AB-5CA9-ED2F-0CDF-D11947B5BEDD}"/>
                </a:ext>
              </a:extLst>
            </p:cNvPr>
            <p:cNvSpPr txBox="1"/>
            <p:nvPr/>
          </p:nvSpPr>
          <p:spPr>
            <a:xfrm>
              <a:off x="10024409" y="4477058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今天</a:t>
              </a:r>
              <a:endParaRPr lang="en-US" sz="1600"/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9D121BCB-9AAB-77D5-2A73-E5933649A919}"/>
                </a:ext>
              </a:extLst>
            </p:cNvPr>
            <p:cNvSpPr txBox="1"/>
            <p:nvPr/>
          </p:nvSpPr>
          <p:spPr>
            <a:xfrm>
              <a:off x="10541782" y="4477058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accent6"/>
                  </a:solidFill>
                </a:rPr>
                <a:t>高兴</a:t>
              </a:r>
              <a:endParaRPr lang="en-US" sz="1600" b="1">
                <a:solidFill>
                  <a:schemeClr val="accent6"/>
                </a:solidFill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1B367B3E-41E1-39DE-7586-C3F230523F0D}"/>
                </a:ext>
              </a:extLst>
            </p:cNvPr>
            <p:cNvSpPr/>
            <p:nvPr/>
          </p:nvSpPr>
          <p:spPr>
            <a:xfrm>
              <a:off x="9757037" y="4815612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39035A58-CAB9-A11A-ADBE-E52CB73E60BF}"/>
                </a:ext>
              </a:extLst>
            </p:cNvPr>
            <p:cNvSpPr/>
            <p:nvPr/>
          </p:nvSpPr>
          <p:spPr>
            <a:xfrm>
              <a:off x="10225314" y="4815611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795D5AA2-372E-4BB0-9F05-DADB055B689C}"/>
                </a:ext>
              </a:extLst>
            </p:cNvPr>
            <p:cNvSpPr/>
            <p:nvPr/>
          </p:nvSpPr>
          <p:spPr>
            <a:xfrm>
              <a:off x="10704846" y="4815611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557DCEE8-5320-BC50-A92B-C25806CF5DEB}"/>
                    </a:ext>
                  </a:extLst>
                </p:cNvPr>
                <p:cNvSpPr txBox="1"/>
                <p:nvPr/>
              </p:nvSpPr>
              <p:spPr>
                <a:xfrm>
                  <a:off x="9682627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557DCEE8-5320-BC50-A92B-C25806CF5D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82627" y="5057675"/>
                  <a:ext cx="317126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00FAC836-6021-21D6-E29E-850A9B479FE3}"/>
                    </a:ext>
                  </a:extLst>
                </p:cNvPr>
                <p:cNvSpPr txBox="1"/>
                <p:nvPr/>
              </p:nvSpPr>
              <p:spPr>
                <a:xfrm>
                  <a:off x="10147625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00FAC836-6021-21D6-E29E-850A9B479F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47625" y="5057675"/>
                  <a:ext cx="317126" cy="30777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40003B0D-BE77-731C-B295-5790DA979C1E}"/>
                    </a:ext>
                  </a:extLst>
                </p:cNvPr>
                <p:cNvSpPr txBox="1"/>
                <p:nvPr/>
              </p:nvSpPr>
              <p:spPr>
                <a:xfrm>
                  <a:off x="10620428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40003B0D-BE77-731C-B295-5790DA979C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20428" y="5057675"/>
                  <a:ext cx="317126" cy="30777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FAC89B98-CF45-509F-583A-F8FB28837D94}"/>
                </a:ext>
              </a:extLst>
            </p:cNvPr>
            <p:cNvSpPr/>
            <p:nvPr/>
          </p:nvSpPr>
          <p:spPr>
            <a:xfrm>
              <a:off x="9900653" y="2429390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AC21204A-6BD6-B9D2-4D1C-D8FCDA2B68DE}"/>
                </a:ext>
              </a:extLst>
            </p:cNvPr>
            <p:cNvSpPr/>
            <p:nvPr/>
          </p:nvSpPr>
          <p:spPr>
            <a:xfrm>
              <a:off x="10508700" y="2429390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2344EDC3-B5C0-B1C1-B470-FE8BE429DD93}"/>
                </a:ext>
              </a:extLst>
            </p:cNvPr>
            <p:cNvSpPr/>
            <p:nvPr/>
          </p:nvSpPr>
          <p:spPr>
            <a:xfrm>
              <a:off x="9742812" y="1743930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A90AD99D-FC89-A5B6-AFE3-75C9C0B2665F}"/>
                </a:ext>
              </a:extLst>
            </p:cNvPr>
            <p:cNvSpPr/>
            <p:nvPr/>
          </p:nvSpPr>
          <p:spPr>
            <a:xfrm>
              <a:off x="10213699" y="1748524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BEA7D0AB-8FED-5CDC-CA9B-0FACFAB668B6}"/>
                </a:ext>
              </a:extLst>
            </p:cNvPr>
            <p:cNvSpPr/>
            <p:nvPr/>
          </p:nvSpPr>
          <p:spPr>
            <a:xfrm>
              <a:off x="10665989" y="1743930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直接箭头连接符 88">
              <a:extLst>
                <a:ext uri="{FF2B5EF4-FFF2-40B4-BE49-F238E27FC236}">
                  <a16:creationId xmlns:a16="http://schemas.microsoft.com/office/drawing/2014/main" id="{E2DE1A30-DC87-02DD-76A3-800F17606726}"/>
                </a:ext>
              </a:extLst>
            </p:cNvPr>
            <p:cNvCxnSpPr>
              <a:stCxn id="84" idx="0"/>
              <a:endCxn id="86" idx="4"/>
            </p:cNvCxnSpPr>
            <p:nvPr/>
          </p:nvCxnSpPr>
          <p:spPr>
            <a:xfrm flipH="1" flipV="1">
              <a:off x="9879972" y="2018250"/>
              <a:ext cx="157841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箭头连接符 89">
              <a:extLst>
                <a:ext uri="{FF2B5EF4-FFF2-40B4-BE49-F238E27FC236}">
                  <a16:creationId xmlns:a16="http://schemas.microsoft.com/office/drawing/2014/main" id="{B766C732-B0AE-1C4D-BF27-B60EB6A3E6D2}"/>
                </a:ext>
              </a:extLst>
            </p:cNvPr>
            <p:cNvCxnSpPr>
              <a:cxnSpLocks/>
              <a:stCxn id="84" idx="0"/>
              <a:endCxn id="87" idx="4"/>
            </p:cNvCxnSpPr>
            <p:nvPr/>
          </p:nvCxnSpPr>
          <p:spPr>
            <a:xfrm flipV="1">
              <a:off x="10037813" y="2022844"/>
              <a:ext cx="313046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CE420956-C076-F628-EFA2-E92D7ADB9E56}"/>
                </a:ext>
              </a:extLst>
            </p:cNvPr>
            <p:cNvCxnSpPr>
              <a:cxnSpLocks/>
              <a:stCxn id="84" idx="0"/>
              <a:endCxn id="88" idx="4"/>
            </p:cNvCxnSpPr>
            <p:nvPr/>
          </p:nvCxnSpPr>
          <p:spPr>
            <a:xfrm flipV="1">
              <a:off x="10037813" y="2018250"/>
              <a:ext cx="765336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箭头连接符 91">
              <a:extLst>
                <a:ext uri="{FF2B5EF4-FFF2-40B4-BE49-F238E27FC236}">
                  <a16:creationId xmlns:a16="http://schemas.microsoft.com/office/drawing/2014/main" id="{68BECE13-2FC0-B77B-EBE7-07714886756C}"/>
                </a:ext>
              </a:extLst>
            </p:cNvPr>
            <p:cNvCxnSpPr>
              <a:cxnSpLocks/>
              <a:stCxn id="85" idx="0"/>
              <a:endCxn id="86" idx="4"/>
            </p:cNvCxnSpPr>
            <p:nvPr/>
          </p:nvCxnSpPr>
          <p:spPr>
            <a:xfrm flipH="1" flipV="1">
              <a:off x="9879972" y="2018250"/>
              <a:ext cx="765888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箭头连接符 92">
              <a:extLst>
                <a:ext uri="{FF2B5EF4-FFF2-40B4-BE49-F238E27FC236}">
                  <a16:creationId xmlns:a16="http://schemas.microsoft.com/office/drawing/2014/main" id="{A1705D1B-EC1B-8EA9-ABA5-6F1915A4A430}"/>
                </a:ext>
              </a:extLst>
            </p:cNvPr>
            <p:cNvCxnSpPr>
              <a:cxnSpLocks/>
              <a:stCxn id="85" idx="0"/>
              <a:endCxn id="87" idx="4"/>
            </p:cNvCxnSpPr>
            <p:nvPr/>
          </p:nvCxnSpPr>
          <p:spPr>
            <a:xfrm flipH="1" flipV="1">
              <a:off x="10350859" y="2022844"/>
              <a:ext cx="295001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箭头连接符 93">
              <a:extLst>
                <a:ext uri="{FF2B5EF4-FFF2-40B4-BE49-F238E27FC236}">
                  <a16:creationId xmlns:a16="http://schemas.microsoft.com/office/drawing/2014/main" id="{EE8BA5CE-B002-6968-7DB0-2C6F93DBB2AF}"/>
                </a:ext>
              </a:extLst>
            </p:cNvPr>
            <p:cNvCxnSpPr>
              <a:cxnSpLocks/>
              <a:stCxn id="85" idx="0"/>
              <a:endCxn id="88" idx="4"/>
            </p:cNvCxnSpPr>
            <p:nvPr/>
          </p:nvCxnSpPr>
          <p:spPr>
            <a:xfrm flipV="1">
              <a:off x="10645860" y="2018250"/>
              <a:ext cx="157289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97FFD1A9-3D48-C47D-B838-D215FB0818FB}"/>
                </a:ext>
              </a:extLst>
            </p:cNvPr>
            <p:cNvSpPr/>
            <p:nvPr/>
          </p:nvSpPr>
          <p:spPr>
            <a:xfrm>
              <a:off x="10195751" y="3124639"/>
              <a:ext cx="274320" cy="27432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C</a:t>
              </a:r>
              <a:endParaRPr lang="en-US" sz="2000" b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AA4E8A83-03AB-3528-5C80-AAA5AFA2672F}"/>
                </a:ext>
              </a:extLst>
            </p:cNvPr>
            <p:cNvCxnSpPr>
              <a:cxnSpLocks/>
              <a:stCxn id="96" idx="0"/>
              <a:endCxn id="84" idx="4"/>
            </p:cNvCxnSpPr>
            <p:nvPr/>
          </p:nvCxnSpPr>
          <p:spPr>
            <a:xfrm flipH="1" flipV="1">
              <a:off x="10037813" y="2703710"/>
              <a:ext cx="295098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箭头连接符 100">
              <a:extLst>
                <a:ext uri="{FF2B5EF4-FFF2-40B4-BE49-F238E27FC236}">
                  <a16:creationId xmlns:a16="http://schemas.microsoft.com/office/drawing/2014/main" id="{D16A9FFE-DB05-5047-6875-7EED551EF2AD}"/>
                </a:ext>
              </a:extLst>
            </p:cNvPr>
            <p:cNvCxnSpPr>
              <a:cxnSpLocks/>
              <a:stCxn id="96" idx="0"/>
              <a:endCxn id="85" idx="4"/>
            </p:cNvCxnSpPr>
            <p:nvPr/>
          </p:nvCxnSpPr>
          <p:spPr>
            <a:xfrm flipV="1">
              <a:off x="10332911" y="2703710"/>
              <a:ext cx="312949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箭头连接符 103">
              <a:extLst>
                <a:ext uri="{FF2B5EF4-FFF2-40B4-BE49-F238E27FC236}">
                  <a16:creationId xmlns:a16="http://schemas.microsoft.com/office/drawing/2014/main" id="{2B5C76C1-779E-5CD9-2FA4-869B0FDEFD7D}"/>
                </a:ext>
              </a:extLst>
            </p:cNvPr>
            <p:cNvCxnSpPr>
              <a:cxnSpLocks/>
              <a:stCxn id="87" idx="0"/>
            </p:cNvCxnSpPr>
            <p:nvPr/>
          </p:nvCxnSpPr>
          <p:spPr>
            <a:xfrm flipH="1" flipV="1">
              <a:off x="10347438" y="1483221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箭头连接符 104">
              <a:extLst>
                <a:ext uri="{FF2B5EF4-FFF2-40B4-BE49-F238E27FC236}">
                  <a16:creationId xmlns:a16="http://schemas.microsoft.com/office/drawing/2014/main" id="{36CDC3CB-0F13-DBBD-78CE-850702E3857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75024" y="1478627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箭头连接符 105">
              <a:extLst>
                <a:ext uri="{FF2B5EF4-FFF2-40B4-BE49-F238E27FC236}">
                  <a16:creationId xmlns:a16="http://schemas.microsoft.com/office/drawing/2014/main" id="{D96EAEB9-4BFE-BF77-8C3F-481FA76375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01053" y="1469002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2DBB7444-FD1C-8EE0-BE10-71A4C7B1247B}"/>
                </a:ext>
              </a:extLst>
            </p:cNvPr>
            <p:cNvSpPr/>
            <p:nvPr/>
          </p:nvSpPr>
          <p:spPr>
            <a:xfrm>
              <a:off x="9596606" y="3763477"/>
              <a:ext cx="1501322" cy="40741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直接箭头连接符 110">
              <a:extLst>
                <a:ext uri="{FF2B5EF4-FFF2-40B4-BE49-F238E27FC236}">
                  <a16:creationId xmlns:a16="http://schemas.microsoft.com/office/drawing/2014/main" id="{EAF114A8-8D17-8527-F159-F13E670E67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8355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箭头连接符 111">
              <a:extLst>
                <a:ext uri="{FF2B5EF4-FFF2-40B4-BE49-F238E27FC236}">
                  <a16:creationId xmlns:a16="http://schemas.microsoft.com/office/drawing/2014/main" id="{184ABE21-03EA-9802-4FA5-97B87BEFB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5965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箭头连接符 112">
              <a:extLst>
                <a:ext uri="{FF2B5EF4-FFF2-40B4-BE49-F238E27FC236}">
                  <a16:creationId xmlns:a16="http://schemas.microsoft.com/office/drawing/2014/main" id="{4089B0A4-5ABF-4694-9A89-0044F4DD8D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11151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箭头连接符 113">
              <a:extLst>
                <a:ext uri="{FF2B5EF4-FFF2-40B4-BE49-F238E27FC236}">
                  <a16:creationId xmlns:a16="http://schemas.microsoft.com/office/drawing/2014/main" id="{F6EE4DA9-5394-04E8-C4FB-87D2B327C34B}"/>
                </a:ext>
              </a:extLst>
            </p:cNvPr>
            <p:cNvCxnSpPr>
              <a:cxnSpLocks/>
              <a:stCxn id="110" idx="0"/>
              <a:endCxn id="96" idx="4"/>
            </p:cNvCxnSpPr>
            <p:nvPr/>
          </p:nvCxnSpPr>
          <p:spPr>
            <a:xfrm flipH="1" flipV="1">
              <a:off x="10332911" y="3398959"/>
              <a:ext cx="14356" cy="3645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96E1A134-DAF9-A1BE-D110-5C0014FF9D0B}"/>
                    </a:ext>
                  </a:extLst>
                </p:cNvPr>
                <p:cNvSpPr txBox="1"/>
                <p:nvPr/>
              </p:nvSpPr>
              <p:spPr>
                <a:xfrm>
                  <a:off x="9105499" y="3828682"/>
                  <a:ext cx="315449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1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𝜶</m:t>
                        </m:r>
                      </m:oMath>
                    </m:oMathPara>
                  </a14:m>
                  <a:endParaRPr lang="en-US" b="1"/>
                </a:p>
              </p:txBody>
            </p:sp>
          </mc:Choice>
          <mc:Fallback xmlns=""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96E1A134-DAF9-A1BE-D110-5C0014FF9D0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05499" y="3828682"/>
                  <a:ext cx="315449" cy="276999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0" name="直接箭头连接符 119">
              <a:extLst>
                <a:ext uri="{FF2B5EF4-FFF2-40B4-BE49-F238E27FC236}">
                  <a16:creationId xmlns:a16="http://schemas.microsoft.com/office/drawing/2014/main" id="{2DA9AEAD-65E4-4685-666F-03C655912DA2}"/>
                </a:ext>
              </a:extLst>
            </p:cNvPr>
            <p:cNvCxnSpPr>
              <a:cxnSpLocks/>
              <a:stCxn id="118" idx="3"/>
              <a:endCxn id="110" idx="1"/>
            </p:cNvCxnSpPr>
            <p:nvPr/>
          </p:nvCxnSpPr>
          <p:spPr>
            <a:xfrm>
              <a:off x="9420948" y="3967182"/>
              <a:ext cx="17565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2" name="文本框 121">
                  <a:extLst>
                    <a:ext uri="{FF2B5EF4-FFF2-40B4-BE49-F238E27FC236}">
                      <a16:creationId xmlns:a16="http://schemas.microsoft.com/office/drawing/2014/main" id="{51E0C2AB-942E-490B-CBDA-084537D2D1CA}"/>
                    </a:ext>
                  </a:extLst>
                </p:cNvPr>
                <p:cNvSpPr txBox="1"/>
                <p:nvPr/>
              </p:nvSpPr>
              <p:spPr>
                <a:xfrm>
                  <a:off x="9735993" y="3872491"/>
                  <a:ext cx="1319207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0.1</m:t>
                      </m:r>
                      <m:r>
                        <a:rPr lang="en-US" sz="1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a14:m>
                  <a:r>
                    <a:rPr lang="en-US" sz="1050"/>
                    <a:t>+</a:t>
                  </a:r>
                  <a:r>
                    <a:rPr lang="en-US" sz="120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a:t>0.2</a:t>
                  </a:r>
                  <a:r>
                    <a:rPr lang="en-US" sz="1050" b="1"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lang="en-US" sz="1050"/>
                    <a:t>+</a:t>
                  </a:r>
                  <a:r>
                    <a:rPr lang="en-US" sz="120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a:t>0.7</a:t>
                  </a:r>
                  <a:r>
                    <a:rPr lang="en-US" sz="1050" b="1"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a14:m>
                  <a:endParaRPr lang="en-US" sz="1050"/>
                </a:p>
              </p:txBody>
            </p:sp>
          </mc:Choice>
          <mc:Fallback xmlns="">
            <p:sp>
              <p:nvSpPr>
                <p:cNvPr id="122" name="文本框 121">
                  <a:extLst>
                    <a:ext uri="{FF2B5EF4-FFF2-40B4-BE49-F238E27FC236}">
                      <a16:creationId xmlns:a16="http://schemas.microsoft.com/office/drawing/2014/main" id="{51E0C2AB-942E-490B-CBDA-084537D2D1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35993" y="3872491"/>
                  <a:ext cx="1319207" cy="184666"/>
                </a:xfrm>
                <a:prstGeom prst="rect">
                  <a:avLst/>
                </a:prstGeom>
                <a:blipFill>
                  <a:blip r:embed="rId10"/>
                  <a:stretch>
                    <a:fillRect l="-4147" t="-25806" r="-1382" b="-483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312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4F659189-96FF-B253-9DFD-CDD7851DB0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zh-CN" altLang="en-US" sz="4000"/>
                  <a:t>注意力 权重 </a:t>
                </a:r>
                <a14:m>
                  <m:oMath xmlns:m="http://schemas.openxmlformats.org/officeDocument/2006/math">
                    <m:r>
                      <a:rPr lang="zh-CN" altLang="en-US" sz="4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endParaRPr lang="en-US" b="1"/>
              </a:p>
            </p:txBody>
          </p:sp>
        </mc:Choice>
        <mc:Fallback xmlns="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4F659189-96FF-B253-9DFD-CDD7851DB0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4730" b="-141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7727DEC1-A19A-124B-515A-CE6CAF33EB35}"/>
                  </a:ext>
                </a:extLst>
              </p:cNvPr>
              <p:cNvSpPr txBox="1"/>
              <p:nvPr/>
            </p:nvSpPr>
            <p:spPr>
              <a:xfrm>
                <a:off x="2576203" y="1083749"/>
                <a:ext cx="3990992" cy="52322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altLang="zh-CN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𝑎𝑡𝑡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altLang="zh-CN" sz="28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7727DEC1-A19A-124B-515A-CE6CAF33EB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6203" y="1083749"/>
                <a:ext cx="3990992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54991D39-0D3C-F7B9-6D6C-B8B0547F34CC}"/>
                  </a:ext>
                </a:extLst>
              </p:cNvPr>
              <p:cNvSpPr txBox="1"/>
              <p:nvPr/>
            </p:nvSpPr>
            <p:spPr>
              <a:xfrm>
                <a:off x="1023455" y="1674814"/>
                <a:ext cx="5723612" cy="15976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200" dirty="0"/>
                  <a:t>全连接层</a:t>
                </a:r>
                <a:endParaRPr lang="en-US" altLang="zh-CN" sz="2200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200" dirty="0"/>
                  <a:t>直接通过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200" dirty="0"/>
                  <a:t> 计算</a:t>
                </a:r>
                <a:r>
                  <a:rPr lang="zh-CN" altLang="en-US" sz="2200" b="1" dirty="0"/>
                  <a:t>权重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2200" b="1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200" dirty="0"/>
                  <a:t>用向量</a:t>
                </a:r>
                <a:r>
                  <a:rPr lang="zh-CN" altLang="en-US" sz="2200" b="1" dirty="0">
                    <a:solidFill>
                      <a:schemeClr val="accent2"/>
                    </a:solidFill>
                  </a:rPr>
                  <a:t>点积</a:t>
                </a:r>
                <a:r>
                  <a:rPr lang="zh-CN" altLang="en-US" sz="2200" dirty="0"/>
                  <a:t>衡量二者的匹配度（</a:t>
                </a:r>
                <a:r>
                  <a:rPr lang="zh-CN" altLang="en-US" sz="2200" b="1" dirty="0">
                    <a:solidFill>
                      <a:schemeClr val="accent2"/>
                    </a:solidFill>
                  </a:rPr>
                  <a:t>相似度</a:t>
                </a:r>
                <a:r>
                  <a:rPr lang="zh-CN" altLang="en-US" sz="2200" dirty="0"/>
                  <a:t>）</a:t>
                </a:r>
                <a:endParaRPr lang="en-US" sz="2200" dirty="0"/>
              </a:p>
            </p:txBody>
          </p:sp>
        </mc:Choice>
        <mc:Fallback xmlns="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54991D39-0D3C-F7B9-6D6C-B8B0547F34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3455" y="1674814"/>
                <a:ext cx="5723612" cy="1597681"/>
              </a:xfrm>
              <a:prstGeom prst="rect">
                <a:avLst/>
              </a:prstGeom>
              <a:blipFill>
                <a:blip r:embed="rId4"/>
                <a:stretch>
                  <a:fillRect l="-1278" b="-6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FC8B2499-700A-23C0-B0BC-6D9C1641B224}"/>
                  </a:ext>
                </a:extLst>
              </p:cNvPr>
              <p:cNvSpPr txBox="1"/>
              <p:nvPr/>
            </p:nvSpPr>
            <p:spPr>
              <a:xfrm>
                <a:off x="2669974" y="3343646"/>
                <a:ext cx="274087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altLang="zh-CN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CN" sz="1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en-US" altLang="zh-CN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‖"/>
                          <m:endChr m:val="‖"/>
                          <m:ctrlPr>
                            <a:rPr lang="en-US" altLang="zh-CN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  <m:r>
                        <a:rPr lang="en-US" altLang="zh-CN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‖"/>
                          <m:endChr m:val="‖"/>
                          <m:ctrlPr>
                            <a:rPr lang="en-US" altLang="zh-CN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func>
                        <m:funcPr>
                          <m:ctrlPr>
                            <a:rPr lang="en-US" altLang="zh-CN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FC8B2499-700A-23C0-B0BC-6D9C1641B2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9974" y="3343646"/>
                <a:ext cx="274087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文本框 61">
            <a:extLst>
              <a:ext uri="{FF2B5EF4-FFF2-40B4-BE49-F238E27FC236}">
                <a16:creationId xmlns:a16="http://schemas.microsoft.com/office/drawing/2014/main" id="{F1996F69-ADE6-21FD-0010-A8E116E71F8C}"/>
              </a:ext>
            </a:extLst>
          </p:cNvPr>
          <p:cNvSpPr txBox="1"/>
          <p:nvPr/>
        </p:nvSpPr>
        <p:spPr>
          <a:xfrm>
            <a:off x="1639886" y="3745300"/>
            <a:ext cx="6875269" cy="968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/>
              <a:t>方向相似性：方向越接近，点积越大；方向相反点积越小。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方向相似性可反映语义或特征的关联性。</a:t>
            </a:r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5F14EE1A-83D1-6103-8249-B0A96FEACC0F}"/>
                  </a:ext>
                </a:extLst>
              </p:cNvPr>
              <p:cNvSpPr txBox="1"/>
              <p:nvPr/>
            </p:nvSpPr>
            <p:spPr>
              <a:xfrm>
                <a:off x="940598" y="4643267"/>
                <a:ext cx="5723612" cy="11262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𝑎𝑡𝑡</m:t>
                        </m:r>
                      </m:sub>
                    </m:sSub>
                  </m:oMath>
                </a14:m>
                <a:r>
                  <a:rPr lang="zh-CN" altLang="en-US" sz="2400">
                    <a:latin typeface="Cambria Math" panose="02040503050406030204" pitchFamily="18" charset="0"/>
                  </a:rPr>
                  <a:t>：可训练的注意力权值向量</a:t>
                </a:r>
                <a:endParaRPr lang="en-US" altLang="zh-CN" sz="2400">
                  <a:latin typeface="Cambria Math" panose="02040503050406030204" pitchFamily="18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smtClean="0">
                        <a:latin typeface="Cambria Math" panose="02040503050406030204" pitchFamily="18" charset="0"/>
                      </a:rPr>
                      <m:t>Softmax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 )</m:t>
                    </m:r>
                  </m:oMath>
                </a14:m>
                <a:r>
                  <a:rPr lang="zh-CN" altLang="en-US" sz="2200"/>
                  <a:t>：归一化、概率分布</a:t>
                </a:r>
                <a:endParaRPr lang="en-US" altLang="zh-CN" sz="2200"/>
              </a:p>
            </p:txBody>
          </p:sp>
        </mc:Choice>
        <mc:Fallback xmlns=""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5F14EE1A-83D1-6103-8249-B0A96FEACC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598" y="4643267"/>
                <a:ext cx="5723612" cy="1126206"/>
              </a:xfrm>
              <a:prstGeom prst="rect">
                <a:avLst/>
              </a:prstGeom>
              <a:blipFill>
                <a:blip r:embed="rId6"/>
                <a:stretch>
                  <a:fillRect l="-1384" b="-10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B60D3EEA-F7FA-F65E-C1C2-ACD94581BCC9}"/>
                  </a:ext>
                </a:extLst>
              </p:cNvPr>
              <p:cNvSpPr txBox="1"/>
              <p:nvPr/>
            </p:nvSpPr>
            <p:spPr>
              <a:xfrm>
                <a:off x="9938124" y="3792248"/>
                <a:ext cx="840166" cy="3627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12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𝜶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1050"/>
              </a:p>
            </p:txBody>
          </p:sp>
        </mc:Choice>
        <mc:Fallback xmlns=""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B60D3EEA-F7FA-F65E-C1C2-ACD94581BC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8124" y="3792248"/>
                <a:ext cx="840166" cy="362792"/>
              </a:xfrm>
              <a:prstGeom prst="rect">
                <a:avLst/>
              </a:prstGeom>
              <a:blipFill>
                <a:blip r:embed="rId11"/>
                <a:stretch>
                  <a:fillRect l="-66667" t="-188333" r="-63043" b="-27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组合 2"/>
          <p:cNvGrpSpPr/>
          <p:nvPr/>
        </p:nvGrpSpPr>
        <p:grpSpPr>
          <a:xfrm>
            <a:off x="2669974" y="1529081"/>
            <a:ext cx="5971876" cy="4827523"/>
            <a:chOff x="2669974" y="1529081"/>
            <a:chExt cx="5971876" cy="482752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2B1A7566-FF5D-4DC1-4E25-8993F92A89D8}"/>
                    </a:ext>
                  </a:extLst>
                </p:cNvPr>
                <p:cNvSpPr txBox="1"/>
                <p:nvPr/>
              </p:nvSpPr>
              <p:spPr>
                <a:xfrm>
                  <a:off x="2669974" y="5925717"/>
                  <a:ext cx="5971876" cy="430887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sz="2200" b="1">
                      <a:solidFill>
                        <a:schemeClr val="accent2"/>
                      </a:solidFill>
                    </a:rPr>
                    <a:t>问题</a:t>
                  </a:r>
                  <a:r>
                    <a:rPr lang="zh-CN" altLang="en-US" sz="2200"/>
                    <a:t>：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zh-CN" altLang="en-US" sz="2200">
                      <a:solidFill>
                        <a:schemeClr val="accent1"/>
                      </a:solidFill>
                    </a:rPr>
                    <a:t> </a:t>
                  </a:r>
                  <a:r>
                    <a:rPr lang="zh-CN" altLang="en-US" sz="2200"/>
                    <a:t>既表达</a:t>
                  </a:r>
                  <a:r>
                    <a:rPr lang="zh-CN" altLang="en-US" sz="2200">
                      <a:solidFill>
                        <a:schemeClr val="accent1"/>
                      </a:solidFill>
                    </a:rPr>
                    <a:t>输入</a:t>
                  </a:r>
                  <a:r>
                    <a:rPr lang="zh-CN" altLang="en-US" sz="2200" b="1">
                      <a:solidFill>
                        <a:schemeClr val="accent1"/>
                      </a:solidFill>
                    </a:rPr>
                    <a:t>内容</a:t>
                  </a:r>
                  <a:r>
                    <a:rPr lang="zh-CN" altLang="en-US" sz="2200"/>
                    <a:t>，又表达</a:t>
                  </a:r>
                  <a:r>
                    <a:rPr lang="zh-CN" altLang="en-US" sz="2200">
                      <a:solidFill>
                        <a:schemeClr val="accent1"/>
                      </a:solidFill>
                    </a:rPr>
                    <a:t>是否</a:t>
                  </a:r>
                  <a:r>
                    <a:rPr lang="zh-CN" altLang="en-US" sz="2200" b="1">
                      <a:solidFill>
                        <a:schemeClr val="accent1"/>
                      </a:solidFill>
                    </a:rPr>
                    <a:t>重要</a:t>
                  </a:r>
                  <a:r>
                    <a:rPr lang="zh-CN" altLang="en-US" sz="2200"/>
                    <a:t>。</a:t>
                  </a:r>
                  <a:endParaRPr lang="en-US" altLang="zh-CN" sz="2200"/>
                </a:p>
              </p:txBody>
            </p:sp>
          </mc:Choice>
          <mc:Fallback xmlns=""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2B1A7566-FF5D-4DC1-4E25-8993F92A89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69974" y="5925717"/>
                  <a:ext cx="5971876" cy="430887"/>
                </a:xfrm>
                <a:prstGeom prst="rect">
                  <a:avLst/>
                </a:prstGeom>
                <a:blipFill>
                  <a:blip r:embed="rId12"/>
                  <a:stretch>
                    <a:fillRect l="-1327" t="-8451" b="-2957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2B153049-B0D0-113C-19D8-D46EBD5CB5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94519" y="1529081"/>
              <a:ext cx="1753208" cy="4396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199A2DAC-526C-2476-F08E-C3B599C382ED}"/>
              </a:ext>
            </a:extLst>
          </p:cNvPr>
          <p:cNvGrpSpPr/>
          <p:nvPr/>
        </p:nvGrpSpPr>
        <p:grpSpPr>
          <a:xfrm>
            <a:off x="9322482" y="1469003"/>
            <a:ext cx="2031318" cy="4092293"/>
            <a:chOff x="9105499" y="1469002"/>
            <a:chExt cx="2031318" cy="4092293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5611E32-C773-2E7D-8237-8471B7FDB1D2}"/>
                </a:ext>
              </a:extLst>
            </p:cNvPr>
            <p:cNvSpPr txBox="1"/>
            <p:nvPr/>
          </p:nvSpPr>
          <p:spPr>
            <a:xfrm>
              <a:off x="9673002" y="4477058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我</a:t>
              </a:r>
              <a:endParaRPr lang="en-US" sz="1600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A69B2DB7-D8A4-697B-8315-8F551479BFDD}"/>
                </a:ext>
              </a:extLst>
            </p:cNvPr>
            <p:cNvSpPr txBox="1"/>
            <p:nvPr/>
          </p:nvSpPr>
          <p:spPr>
            <a:xfrm>
              <a:off x="10024409" y="4477058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/>
                <a:t>今天</a:t>
              </a:r>
              <a:endParaRPr lang="en-US" sz="1600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5DDD730-D0A4-5775-35C4-19A02F2B31C0}"/>
                </a:ext>
              </a:extLst>
            </p:cNvPr>
            <p:cNvSpPr txBox="1"/>
            <p:nvPr/>
          </p:nvSpPr>
          <p:spPr>
            <a:xfrm>
              <a:off x="10541782" y="4477058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accent6"/>
                  </a:solidFill>
                </a:rPr>
                <a:t>高兴</a:t>
              </a:r>
              <a:endParaRPr lang="en-US" sz="1600" b="1">
                <a:solidFill>
                  <a:schemeClr val="accent6"/>
                </a:solidFill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C0555DA-66B1-D8FC-DB7A-1AF1A470CCDB}"/>
                </a:ext>
              </a:extLst>
            </p:cNvPr>
            <p:cNvSpPr/>
            <p:nvPr/>
          </p:nvSpPr>
          <p:spPr>
            <a:xfrm>
              <a:off x="9757037" y="4815612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8AD77FC6-1204-64FC-EF22-1FD0A8EF4BF3}"/>
                </a:ext>
              </a:extLst>
            </p:cNvPr>
            <p:cNvSpPr/>
            <p:nvPr/>
          </p:nvSpPr>
          <p:spPr>
            <a:xfrm>
              <a:off x="10225314" y="4815611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4EA291E-829C-1957-1F81-61B04E12A253}"/>
                </a:ext>
              </a:extLst>
            </p:cNvPr>
            <p:cNvSpPr/>
            <p:nvPr/>
          </p:nvSpPr>
          <p:spPr>
            <a:xfrm>
              <a:off x="10704846" y="4815611"/>
              <a:ext cx="192505" cy="7456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EC23DA5C-8B42-B67D-2376-76D5E6CF37B1}"/>
                    </a:ext>
                  </a:extLst>
                </p:cNvPr>
                <p:cNvSpPr txBox="1"/>
                <p:nvPr/>
              </p:nvSpPr>
              <p:spPr>
                <a:xfrm>
                  <a:off x="9682627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557DCEE8-5320-BC50-A92B-C25806CF5D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82627" y="5057675"/>
                  <a:ext cx="317126" cy="30777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9B0CA235-3AF1-1120-3656-8EFECCD2103D}"/>
                    </a:ext>
                  </a:extLst>
                </p:cNvPr>
                <p:cNvSpPr txBox="1"/>
                <p:nvPr/>
              </p:nvSpPr>
              <p:spPr>
                <a:xfrm>
                  <a:off x="10147625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00FAC836-6021-21D6-E29E-850A9B479F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47625" y="5057675"/>
                  <a:ext cx="317126" cy="30777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882997ED-176C-6A6A-BE54-86D26F4B0EB6}"/>
                    </a:ext>
                  </a:extLst>
                </p:cNvPr>
                <p:cNvSpPr txBox="1"/>
                <p:nvPr/>
              </p:nvSpPr>
              <p:spPr>
                <a:xfrm>
                  <a:off x="10620428" y="5057675"/>
                  <a:ext cx="3171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40003B0D-BE77-731C-B295-5790DA979C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20428" y="5057675"/>
                  <a:ext cx="317126" cy="307777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2AFAF2AF-AC81-9A22-C3DA-33ACA117615D}"/>
                </a:ext>
              </a:extLst>
            </p:cNvPr>
            <p:cNvSpPr/>
            <p:nvPr/>
          </p:nvSpPr>
          <p:spPr>
            <a:xfrm>
              <a:off x="9900653" y="2429390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D7A7BF9E-5676-272E-5868-1A50F7D4DEB2}"/>
                </a:ext>
              </a:extLst>
            </p:cNvPr>
            <p:cNvSpPr/>
            <p:nvPr/>
          </p:nvSpPr>
          <p:spPr>
            <a:xfrm>
              <a:off x="10508700" y="2429390"/>
              <a:ext cx="274320" cy="2743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A77DBBC7-829D-1DD9-EF38-404C0CF09301}"/>
                </a:ext>
              </a:extLst>
            </p:cNvPr>
            <p:cNvSpPr/>
            <p:nvPr/>
          </p:nvSpPr>
          <p:spPr>
            <a:xfrm>
              <a:off x="9742812" y="1743930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4ACDEDF4-4C89-046D-612A-2DBEE7B15AE4}"/>
                </a:ext>
              </a:extLst>
            </p:cNvPr>
            <p:cNvSpPr/>
            <p:nvPr/>
          </p:nvSpPr>
          <p:spPr>
            <a:xfrm>
              <a:off x="10213699" y="1748524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A13EB9E4-F66C-5417-35BF-C666A32562C8}"/>
                </a:ext>
              </a:extLst>
            </p:cNvPr>
            <p:cNvSpPr/>
            <p:nvPr/>
          </p:nvSpPr>
          <p:spPr>
            <a:xfrm>
              <a:off x="10665989" y="1743930"/>
              <a:ext cx="274320" cy="2743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3FEB84A0-959E-E342-EC51-84C67DF079E9}"/>
                </a:ext>
              </a:extLst>
            </p:cNvPr>
            <p:cNvCxnSpPr>
              <a:stCxn id="55" idx="0"/>
              <a:endCxn id="58" idx="4"/>
            </p:cNvCxnSpPr>
            <p:nvPr/>
          </p:nvCxnSpPr>
          <p:spPr>
            <a:xfrm flipH="1" flipV="1">
              <a:off x="9879972" y="2018250"/>
              <a:ext cx="157841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75DA6FE2-BFF7-A5E7-9608-F7747CD1E11D}"/>
                </a:ext>
              </a:extLst>
            </p:cNvPr>
            <p:cNvCxnSpPr>
              <a:cxnSpLocks/>
              <a:stCxn id="55" idx="0"/>
              <a:endCxn id="59" idx="4"/>
            </p:cNvCxnSpPr>
            <p:nvPr/>
          </p:nvCxnSpPr>
          <p:spPr>
            <a:xfrm flipV="1">
              <a:off x="10037813" y="2022844"/>
              <a:ext cx="313046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A85B3DF0-5B83-7C5D-B6F5-2A4B89624272}"/>
                </a:ext>
              </a:extLst>
            </p:cNvPr>
            <p:cNvCxnSpPr>
              <a:cxnSpLocks/>
              <a:stCxn id="55" idx="0"/>
              <a:endCxn id="61" idx="4"/>
            </p:cNvCxnSpPr>
            <p:nvPr/>
          </p:nvCxnSpPr>
          <p:spPr>
            <a:xfrm flipV="1">
              <a:off x="10037813" y="2018250"/>
              <a:ext cx="765336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81B2BADA-67FA-804D-036F-34D772BE3947}"/>
                </a:ext>
              </a:extLst>
            </p:cNvPr>
            <p:cNvCxnSpPr>
              <a:cxnSpLocks/>
              <a:stCxn id="57" idx="0"/>
              <a:endCxn id="58" idx="4"/>
            </p:cNvCxnSpPr>
            <p:nvPr/>
          </p:nvCxnSpPr>
          <p:spPr>
            <a:xfrm flipH="1" flipV="1">
              <a:off x="9879972" y="2018250"/>
              <a:ext cx="765888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099E4DBF-8613-9831-51D9-A60D37E16969}"/>
                </a:ext>
              </a:extLst>
            </p:cNvPr>
            <p:cNvCxnSpPr>
              <a:cxnSpLocks/>
              <a:stCxn id="57" idx="0"/>
              <a:endCxn id="59" idx="4"/>
            </p:cNvCxnSpPr>
            <p:nvPr/>
          </p:nvCxnSpPr>
          <p:spPr>
            <a:xfrm flipH="1" flipV="1">
              <a:off x="10350859" y="2022844"/>
              <a:ext cx="295001" cy="4065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>
              <a:extLst>
                <a:ext uri="{FF2B5EF4-FFF2-40B4-BE49-F238E27FC236}">
                  <a16:creationId xmlns:a16="http://schemas.microsoft.com/office/drawing/2014/main" id="{3F2B2A32-7759-6AF6-EF61-A02EB4019369}"/>
                </a:ext>
              </a:extLst>
            </p:cNvPr>
            <p:cNvCxnSpPr>
              <a:cxnSpLocks/>
              <a:stCxn id="57" idx="0"/>
              <a:endCxn id="61" idx="4"/>
            </p:cNvCxnSpPr>
            <p:nvPr/>
          </p:nvCxnSpPr>
          <p:spPr>
            <a:xfrm flipV="1">
              <a:off x="10645860" y="2018250"/>
              <a:ext cx="157289" cy="41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F4901B98-3910-0238-1CDF-1F58F581CDA8}"/>
                </a:ext>
              </a:extLst>
            </p:cNvPr>
            <p:cNvSpPr/>
            <p:nvPr/>
          </p:nvSpPr>
          <p:spPr>
            <a:xfrm>
              <a:off x="10195751" y="3124639"/>
              <a:ext cx="274320" cy="27432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C</a:t>
              </a:r>
              <a:endParaRPr lang="en-US" sz="2000" b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153AAE33-19D8-BDAC-798E-FA1FAACA987A}"/>
                </a:ext>
              </a:extLst>
            </p:cNvPr>
            <p:cNvCxnSpPr>
              <a:cxnSpLocks/>
              <a:stCxn id="73" idx="0"/>
              <a:endCxn id="55" idx="4"/>
            </p:cNvCxnSpPr>
            <p:nvPr/>
          </p:nvCxnSpPr>
          <p:spPr>
            <a:xfrm flipH="1" flipV="1">
              <a:off x="10037813" y="2703710"/>
              <a:ext cx="295098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EAF7CEF9-4D6D-2B54-1002-96F782A35FA6}"/>
                </a:ext>
              </a:extLst>
            </p:cNvPr>
            <p:cNvCxnSpPr>
              <a:cxnSpLocks/>
              <a:stCxn id="73" idx="0"/>
              <a:endCxn id="57" idx="4"/>
            </p:cNvCxnSpPr>
            <p:nvPr/>
          </p:nvCxnSpPr>
          <p:spPr>
            <a:xfrm flipV="1">
              <a:off x="10332911" y="2703710"/>
              <a:ext cx="312949" cy="4209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E9B3C836-E9A4-4167-836A-2CBBC07E897A}"/>
                </a:ext>
              </a:extLst>
            </p:cNvPr>
            <p:cNvCxnSpPr>
              <a:cxnSpLocks/>
              <a:stCxn id="59" idx="0"/>
            </p:cNvCxnSpPr>
            <p:nvPr/>
          </p:nvCxnSpPr>
          <p:spPr>
            <a:xfrm flipH="1" flipV="1">
              <a:off x="10347438" y="1483221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DAEE2E57-6CC0-2443-2761-0E3FC02DB5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75024" y="1478627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箭头连接符 77">
              <a:extLst>
                <a:ext uri="{FF2B5EF4-FFF2-40B4-BE49-F238E27FC236}">
                  <a16:creationId xmlns:a16="http://schemas.microsoft.com/office/drawing/2014/main" id="{3A6F363F-00B2-2F45-F692-7E298311BE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01053" y="1469002"/>
              <a:ext cx="3421" cy="2653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2FF38D0A-2791-E8DA-550C-2457F6C74A52}"/>
                </a:ext>
              </a:extLst>
            </p:cNvPr>
            <p:cNvSpPr/>
            <p:nvPr/>
          </p:nvSpPr>
          <p:spPr>
            <a:xfrm>
              <a:off x="9596606" y="3763477"/>
              <a:ext cx="1501322" cy="40741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652AB2A4-26EF-AF38-A778-DAF86D991E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8355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C47688B8-EED5-7B58-1D30-F8A95AAD6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5965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C6751536-40CC-4D3C-7BCD-80B7C3F87D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11151" y="4181775"/>
              <a:ext cx="0" cy="2743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3D23CE18-D073-79EC-6A27-D8C52793CC2A}"/>
                </a:ext>
              </a:extLst>
            </p:cNvPr>
            <p:cNvCxnSpPr>
              <a:cxnSpLocks/>
              <a:stCxn id="79" idx="0"/>
              <a:endCxn id="73" idx="4"/>
            </p:cNvCxnSpPr>
            <p:nvPr/>
          </p:nvCxnSpPr>
          <p:spPr>
            <a:xfrm flipH="1" flipV="1">
              <a:off x="10332911" y="3398959"/>
              <a:ext cx="14356" cy="3645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本框 83">
                  <a:extLst>
                    <a:ext uri="{FF2B5EF4-FFF2-40B4-BE49-F238E27FC236}">
                      <a16:creationId xmlns:a16="http://schemas.microsoft.com/office/drawing/2014/main" id="{29A23CFA-F57E-E104-ED8A-E6CF9560DE98}"/>
                    </a:ext>
                  </a:extLst>
                </p:cNvPr>
                <p:cNvSpPr txBox="1"/>
                <p:nvPr/>
              </p:nvSpPr>
              <p:spPr>
                <a:xfrm>
                  <a:off x="9105499" y="3828682"/>
                  <a:ext cx="315449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1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𝜶</m:t>
                        </m:r>
                      </m:oMath>
                    </m:oMathPara>
                  </a14:m>
                  <a:endParaRPr lang="en-US" b="1"/>
                </a:p>
              </p:txBody>
            </p:sp>
          </mc:Choice>
          <mc:Fallback xmlns=""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96E1A134-DAF9-A1BE-D110-5C0014FF9D0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05499" y="3828682"/>
                  <a:ext cx="315449" cy="276999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143E9BAC-6049-62AB-E830-A8344F3689C5}"/>
                </a:ext>
              </a:extLst>
            </p:cNvPr>
            <p:cNvCxnSpPr>
              <a:cxnSpLocks/>
              <a:stCxn id="84" idx="3"/>
              <a:endCxn id="79" idx="1"/>
            </p:cNvCxnSpPr>
            <p:nvPr/>
          </p:nvCxnSpPr>
          <p:spPr>
            <a:xfrm>
              <a:off x="9420948" y="3967182"/>
              <a:ext cx="17565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本框 85">
                  <a:extLst>
                    <a:ext uri="{FF2B5EF4-FFF2-40B4-BE49-F238E27FC236}">
                      <a16:creationId xmlns:a16="http://schemas.microsoft.com/office/drawing/2014/main" id="{E43DB3F9-648C-DAD8-4EC2-9073CC7102A5}"/>
                    </a:ext>
                  </a:extLst>
                </p:cNvPr>
                <p:cNvSpPr txBox="1"/>
                <p:nvPr/>
              </p:nvSpPr>
              <p:spPr>
                <a:xfrm>
                  <a:off x="9735993" y="3872491"/>
                  <a:ext cx="1319207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0.1</m:t>
                      </m:r>
                      <m:r>
                        <a:rPr lang="en-US" sz="1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a14:m>
                  <a:r>
                    <a:rPr lang="en-US" sz="1050"/>
                    <a:t>+</a:t>
                  </a:r>
                  <a:r>
                    <a:rPr lang="en-US" sz="120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a:t>0.2</a:t>
                  </a:r>
                  <a:r>
                    <a:rPr lang="en-US" sz="1050" b="1"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lang="en-US" sz="1050"/>
                    <a:t>+</a:t>
                  </a:r>
                  <a:r>
                    <a:rPr lang="en-US" sz="120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a:t>0.7</a:t>
                  </a:r>
                  <a:r>
                    <a:rPr lang="en-US" sz="1050" b="1"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05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05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a14:m>
                  <a:endParaRPr lang="en-US" sz="1050"/>
                </a:p>
              </p:txBody>
            </p:sp>
          </mc:Choice>
          <mc:Fallback xmlns="">
            <p:sp>
              <p:nvSpPr>
                <p:cNvPr id="122" name="文本框 121">
                  <a:extLst>
                    <a:ext uri="{FF2B5EF4-FFF2-40B4-BE49-F238E27FC236}">
                      <a16:creationId xmlns:a16="http://schemas.microsoft.com/office/drawing/2014/main" id="{51E0C2AB-942E-490B-CBDA-084537D2D1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35993" y="3872491"/>
                  <a:ext cx="1319207" cy="184666"/>
                </a:xfrm>
                <a:prstGeom prst="rect">
                  <a:avLst/>
                </a:prstGeom>
                <a:blipFill>
                  <a:blip r:embed="rId17"/>
                  <a:stretch>
                    <a:fillRect l="-4147" t="-25806" r="-1382" b="-483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827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1E679A-688F-6224-20E0-AD1221A91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Q</a:t>
            </a:r>
            <a:r>
              <a:rPr lang="zh-CN" altLang="en-US"/>
              <a:t>、</a:t>
            </a:r>
            <a:r>
              <a:rPr lang="en-US" altLang="zh-CN"/>
              <a:t>K</a:t>
            </a:r>
            <a:r>
              <a:rPr lang="zh-CN" altLang="en-US"/>
              <a:t>、</a:t>
            </a:r>
            <a:r>
              <a:rPr lang="en-US" altLang="zh-CN"/>
              <a:t>V</a:t>
            </a:r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A8A5559-10F8-6186-630D-0CA0EC4FE9A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184" y="991376"/>
            <a:ext cx="3173543" cy="238015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C015759-D5C0-CCA9-73AC-375D5B7C88C9}"/>
              </a:ext>
            </a:extLst>
          </p:cNvPr>
          <p:cNvSpPr txBox="1"/>
          <p:nvPr/>
        </p:nvSpPr>
        <p:spPr>
          <a:xfrm>
            <a:off x="623769" y="1052298"/>
            <a:ext cx="7655670" cy="236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200" b="1" dirty="0">
                <a:solidFill>
                  <a:schemeClr val="accent1"/>
                </a:solidFill>
              </a:rPr>
              <a:t>Q</a:t>
            </a:r>
            <a:r>
              <a:rPr lang="zh-CN" altLang="en-US" sz="2200" dirty="0"/>
              <a:t>（你的</a:t>
            </a:r>
            <a:r>
              <a:rPr lang="zh-CN" altLang="en-US" sz="2200" b="1" dirty="0">
                <a:solidFill>
                  <a:schemeClr val="accent1"/>
                </a:solidFill>
              </a:rPr>
              <a:t>需求</a:t>
            </a:r>
            <a:r>
              <a:rPr lang="zh-CN" altLang="en-US" sz="2200" dirty="0"/>
              <a:t>）</a:t>
            </a:r>
            <a:r>
              <a:rPr lang="zh-CN" altLang="en-US" sz="2000" dirty="0"/>
              <a:t>：“深度学习相关的书”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200" b="1" dirty="0">
                <a:solidFill>
                  <a:schemeClr val="accent2"/>
                </a:solidFill>
              </a:rPr>
              <a:t>K</a:t>
            </a:r>
            <a:r>
              <a:rPr lang="zh-CN" altLang="en-US" sz="2200" dirty="0"/>
              <a:t>（书籍</a:t>
            </a:r>
            <a:r>
              <a:rPr lang="zh-CN" altLang="en-US" sz="2200" b="1" dirty="0">
                <a:solidFill>
                  <a:schemeClr val="accent2"/>
                </a:solidFill>
              </a:rPr>
              <a:t>索引</a:t>
            </a:r>
            <a:r>
              <a:rPr lang="zh-CN" altLang="en-US" sz="2200" dirty="0"/>
              <a:t>）</a:t>
            </a:r>
            <a:r>
              <a:rPr lang="zh-CN" altLang="en-US" sz="2000" dirty="0"/>
              <a:t>：每本书的标签，如 “</a:t>
            </a:r>
            <a:r>
              <a:rPr lang="en-US" altLang="zh-CN" sz="2000" dirty="0"/>
              <a:t>AI”</a:t>
            </a:r>
            <a:r>
              <a:rPr lang="zh-CN" altLang="en-US" sz="2000" dirty="0"/>
              <a:t>、</a:t>
            </a:r>
            <a:r>
              <a:rPr lang="en-US" altLang="zh-CN" sz="2000" dirty="0"/>
              <a:t>“</a:t>
            </a:r>
            <a:r>
              <a:rPr lang="zh-CN" altLang="en-US" sz="2000" dirty="0"/>
              <a:t>数学”、“编程”</a:t>
            </a:r>
            <a:r>
              <a:rPr lang="en-US" altLang="zh-CN" sz="2000" dirty="0"/>
              <a:t>...</a:t>
            </a:r>
            <a:endParaRPr lang="zh-CN" altLang="en-US" sz="20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200" b="1" dirty="0">
                <a:solidFill>
                  <a:schemeClr val="accent6"/>
                </a:solidFill>
              </a:rPr>
              <a:t>V</a:t>
            </a:r>
            <a:r>
              <a:rPr lang="zh-CN" altLang="en-US" sz="2200" dirty="0"/>
              <a:t>（书籍</a:t>
            </a:r>
            <a:r>
              <a:rPr lang="zh-CN" altLang="en-US" sz="2200" b="1" dirty="0">
                <a:solidFill>
                  <a:schemeClr val="accent6"/>
                </a:solidFill>
              </a:rPr>
              <a:t>内容</a:t>
            </a:r>
            <a:r>
              <a:rPr lang="zh-CN" altLang="en-US" sz="2200" dirty="0"/>
              <a:t>）</a:t>
            </a:r>
            <a:r>
              <a:rPr lang="zh-CN" altLang="en-US" sz="2000" dirty="0"/>
              <a:t>：书的具体内容</a:t>
            </a:r>
          </a:p>
          <a:p>
            <a:pPr>
              <a:lnSpc>
                <a:spcPct val="150000"/>
              </a:lnSpc>
            </a:pPr>
            <a:r>
              <a:rPr lang="zh-CN" altLang="en-US" sz="2200" dirty="0"/>
              <a:t>你 通过比较</a:t>
            </a:r>
            <a:r>
              <a:rPr lang="zh-CN" altLang="en-US" sz="2200" b="1" dirty="0">
                <a:solidFill>
                  <a:schemeClr val="accent1"/>
                </a:solidFill>
              </a:rPr>
              <a:t>需求</a:t>
            </a:r>
            <a:r>
              <a:rPr lang="en-US" altLang="zh-CN" sz="2200" dirty="0"/>
              <a:t>(</a:t>
            </a:r>
            <a:r>
              <a:rPr lang="en-US" altLang="zh-CN" sz="2200" b="1" dirty="0">
                <a:solidFill>
                  <a:schemeClr val="accent1"/>
                </a:solidFill>
              </a:rPr>
              <a:t>Q</a:t>
            </a:r>
            <a:r>
              <a:rPr lang="en-US" altLang="zh-CN" sz="2200" dirty="0"/>
              <a:t>) </a:t>
            </a:r>
            <a:r>
              <a:rPr lang="zh-CN" altLang="en-US" sz="2200" dirty="0"/>
              <a:t>与</a:t>
            </a:r>
            <a:r>
              <a:rPr lang="zh-CN" altLang="en-US" sz="2200" b="1" dirty="0">
                <a:solidFill>
                  <a:schemeClr val="accent2"/>
                </a:solidFill>
              </a:rPr>
              <a:t>索引</a:t>
            </a:r>
            <a:r>
              <a:rPr lang="zh-CN" altLang="en-US" sz="2200" dirty="0"/>
              <a:t> </a:t>
            </a:r>
            <a:r>
              <a:rPr lang="en-US" altLang="zh-CN" sz="2200" dirty="0"/>
              <a:t>(</a:t>
            </a:r>
            <a:r>
              <a:rPr lang="en-US" altLang="zh-CN" sz="2200" b="1" dirty="0">
                <a:solidFill>
                  <a:schemeClr val="accent2"/>
                </a:solidFill>
              </a:rPr>
              <a:t>K</a:t>
            </a:r>
            <a:r>
              <a:rPr lang="en-US" altLang="zh-CN" sz="2200" dirty="0"/>
              <a:t>) </a:t>
            </a:r>
            <a:r>
              <a:rPr lang="zh-CN" altLang="en-US" sz="2200" dirty="0"/>
              <a:t>找到匹配的书 </a:t>
            </a:r>
            <a:r>
              <a:rPr lang="en-US" altLang="zh-CN" sz="2000" dirty="0"/>
              <a:t>(</a:t>
            </a:r>
            <a:r>
              <a:rPr lang="en-US" altLang="zh-CN" sz="2000" dirty="0">
                <a:solidFill>
                  <a:schemeClr val="accent2"/>
                </a:solidFill>
              </a:rPr>
              <a:t>K</a:t>
            </a:r>
            <a:r>
              <a:rPr lang="en-US" altLang="zh-CN" sz="2000" dirty="0"/>
              <a:t>=“</a:t>
            </a:r>
            <a:r>
              <a:rPr lang="zh-CN" altLang="en-US" sz="2000" dirty="0"/>
              <a:t>深度学习</a:t>
            </a:r>
            <a:r>
              <a:rPr lang="en-US" altLang="zh-CN" sz="2000" dirty="0"/>
              <a:t>”)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>
              <a:lnSpc>
                <a:spcPct val="130000"/>
              </a:lnSpc>
            </a:pPr>
            <a:r>
              <a:rPr lang="zh-CN" altLang="en-US" sz="2200" dirty="0"/>
              <a:t>最终阅读的是这本书的</a:t>
            </a:r>
            <a:r>
              <a:rPr lang="zh-CN" altLang="en-US" sz="2200" b="1" dirty="0">
                <a:solidFill>
                  <a:schemeClr val="accent6"/>
                </a:solidFill>
              </a:rPr>
              <a:t>内容</a:t>
            </a:r>
            <a:r>
              <a:rPr lang="zh-CN" altLang="en-US" sz="2200" dirty="0"/>
              <a:t> </a:t>
            </a:r>
            <a:r>
              <a:rPr lang="en-US" altLang="zh-CN" sz="2200" dirty="0"/>
              <a:t>(</a:t>
            </a:r>
            <a:r>
              <a:rPr lang="en-US" altLang="zh-CN" sz="2200" b="1" dirty="0">
                <a:solidFill>
                  <a:schemeClr val="accent6"/>
                </a:solidFill>
              </a:rPr>
              <a:t>V</a:t>
            </a:r>
            <a:r>
              <a:rPr lang="en-US" altLang="zh-CN" sz="2200" dirty="0"/>
              <a:t>)</a:t>
            </a:r>
            <a:r>
              <a:rPr lang="zh-CN" altLang="en-US" sz="2000" dirty="0"/>
              <a:t>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9FCFB06-9EAA-0EA9-AD1B-C73BF037795B}"/>
              </a:ext>
            </a:extLst>
          </p:cNvPr>
          <p:cNvSpPr txBox="1"/>
          <p:nvPr/>
        </p:nvSpPr>
        <p:spPr>
          <a:xfrm>
            <a:off x="623769" y="4585435"/>
            <a:ext cx="11273371" cy="206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accent1"/>
                </a:solidFill>
              </a:rPr>
              <a:t>Q</a:t>
            </a:r>
            <a:r>
              <a:rPr lang="en-US" altLang="zh-CN" sz="2000" dirty="0"/>
              <a:t> (</a:t>
            </a:r>
            <a:r>
              <a:rPr lang="zh-CN" altLang="en-US" sz="2000" dirty="0"/>
              <a:t>查询</a:t>
            </a:r>
            <a:r>
              <a:rPr lang="en-US" altLang="zh-CN" sz="2000" dirty="0"/>
              <a:t>)</a:t>
            </a:r>
            <a:r>
              <a:rPr lang="zh-CN" altLang="en-US" sz="2000" dirty="0"/>
              <a:t>：当前需要生成的目标词 </a:t>
            </a:r>
            <a:r>
              <a:rPr lang="en-US" altLang="zh-CN" sz="2000" dirty="0"/>
              <a:t>(</a:t>
            </a:r>
            <a:r>
              <a:rPr lang="zh-CN" altLang="en-US" sz="2000" dirty="0"/>
              <a:t>“</a:t>
            </a:r>
            <a:r>
              <a:rPr lang="en-US" altLang="zh-CN" sz="2000" dirty="0">
                <a:solidFill>
                  <a:schemeClr val="accent1"/>
                </a:solidFill>
              </a:rPr>
              <a:t>eat</a:t>
            </a:r>
            <a:r>
              <a:rPr lang="en-US" altLang="zh-CN" sz="2000" dirty="0"/>
              <a:t>”)</a:t>
            </a:r>
            <a:r>
              <a:rPr lang="zh-CN" altLang="en-US" sz="2000" dirty="0"/>
              <a:t> ，对源句子的需求</a:t>
            </a:r>
            <a:r>
              <a:rPr lang="en-US" altLang="zh-CN" sz="2000" dirty="0"/>
              <a:t> “</a:t>
            </a:r>
            <a:r>
              <a:rPr lang="zh-CN" altLang="en-US" sz="2000" dirty="0"/>
              <a:t>需要找一个表示</a:t>
            </a:r>
            <a:r>
              <a:rPr lang="zh-CN" altLang="en-US" sz="2000" dirty="0">
                <a:solidFill>
                  <a:schemeClr val="accent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进食</a:t>
            </a:r>
            <a:r>
              <a:rPr lang="zh-CN" altLang="en-US" sz="2000" b="1" dirty="0">
                <a:solidFill>
                  <a:schemeClr val="accent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动作</a:t>
            </a:r>
            <a:r>
              <a:rPr lang="zh-CN" altLang="en-US" sz="2000" dirty="0"/>
              <a:t>的词”。</a:t>
            </a:r>
            <a:br>
              <a:rPr lang="en-US" altLang="zh-CN" sz="2000" dirty="0"/>
            </a:br>
            <a:r>
              <a:rPr lang="en-US" altLang="zh-CN" sz="2000" dirty="0"/>
              <a:t>                 </a:t>
            </a:r>
            <a:r>
              <a:rPr lang="zh-CN" altLang="en-US" sz="2000" dirty="0"/>
              <a:t>像一个“探测器”，主动提出需求。</a:t>
            </a:r>
            <a:endParaRPr lang="en-US" altLang="zh-CN" sz="20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accent2"/>
                </a:solidFill>
              </a:rPr>
              <a:t>K</a:t>
            </a:r>
            <a:r>
              <a:rPr lang="zh-CN" altLang="en-US" sz="2000" dirty="0"/>
              <a:t>（键）：源句子每个词的 “身份标签”，等待被 </a:t>
            </a:r>
            <a:r>
              <a:rPr lang="en-US" altLang="zh-CN" sz="2000" b="1" dirty="0">
                <a:solidFill>
                  <a:schemeClr val="accent1"/>
                </a:solidFill>
              </a:rPr>
              <a:t>Q </a:t>
            </a:r>
            <a:r>
              <a:rPr lang="zh-CN" altLang="en-US" sz="2000" dirty="0"/>
              <a:t>检索，决定哪些位置与 </a:t>
            </a:r>
            <a:r>
              <a:rPr lang="en-US" altLang="zh-CN" sz="2000" b="1" dirty="0">
                <a:solidFill>
                  <a:schemeClr val="accent1"/>
                </a:solidFill>
              </a:rPr>
              <a:t>Q </a:t>
            </a:r>
            <a:r>
              <a:rPr lang="zh-CN" altLang="en-US" sz="2000" dirty="0"/>
              <a:t>相关。</a:t>
            </a:r>
            <a:br>
              <a:rPr lang="en-US" altLang="zh-CN" sz="2000" dirty="0"/>
            </a:br>
            <a:r>
              <a:rPr lang="en-US" altLang="zh-CN" sz="2000" dirty="0"/>
              <a:t>                </a:t>
            </a:r>
            <a:r>
              <a:rPr lang="zh-CN" altLang="en-US" sz="2000" dirty="0"/>
              <a:t>通过计算：</a:t>
            </a:r>
            <a:r>
              <a:rPr lang="en-US" altLang="zh-CN" sz="2000" b="1" dirty="0">
                <a:solidFill>
                  <a:schemeClr val="accent1"/>
                </a:solidFill>
              </a:rPr>
              <a:t> Q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zh-CN" altLang="en-US" sz="2000" dirty="0"/>
              <a:t>“</a:t>
            </a:r>
            <a:r>
              <a:rPr lang="en-US" altLang="zh-CN" sz="2000" dirty="0">
                <a:solidFill>
                  <a:schemeClr val="accent1"/>
                </a:solidFill>
              </a:rPr>
              <a:t>eat</a:t>
            </a:r>
            <a:r>
              <a:rPr lang="en-US" altLang="zh-CN" sz="2000" dirty="0"/>
              <a:t>”) </a:t>
            </a:r>
            <a:r>
              <a:rPr lang="zh-CN" altLang="en-US" sz="2000" dirty="0"/>
              <a:t>和每个 </a:t>
            </a:r>
            <a:r>
              <a:rPr lang="en-US" altLang="zh-CN" sz="2000" b="1" dirty="0">
                <a:solidFill>
                  <a:schemeClr val="accent2"/>
                </a:solidFill>
              </a:rPr>
              <a:t>K </a:t>
            </a:r>
            <a:r>
              <a:rPr lang="zh-CN" altLang="en-US" sz="2000" dirty="0"/>
              <a:t>的相似度，发现 </a:t>
            </a:r>
            <a:r>
              <a:rPr lang="en-US" altLang="zh-CN" sz="2000" b="1" dirty="0">
                <a:solidFill>
                  <a:schemeClr val="accent1"/>
                </a:solidFill>
              </a:rPr>
              <a:t>Q </a:t>
            </a:r>
            <a:r>
              <a:rPr lang="zh-CN" altLang="en-US" sz="2000" dirty="0"/>
              <a:t>与 </a:t>
            </a:r>
            <a:r>
              <a:rPr lang="en-US" altLang="zh-CN" sz="2000" b="1" dirty="0">
                <a:solidFill>
                  <a:schemeClr val="accent2"/>
                </a:solidFill>
              </a:rPr>
              <a:t>K </a:t>
            </a:r>
            <a:r>
              <a:rPr lang="en-US" altLang="zh-CN" sz="2000" dirty="0"/>
              <a:t>=“</a:t>
            </a:r>
            <a:r>
              <a:rPr lang="zh-CN" altLang="en-US" sz="2000" b="1" dirty="0"/>
              <a:t>吃</a:t>
            </a:r>
            <a:r>
              <a:rPr lang="zh-CN" altLang="en-US" sz="2000" dirty="0"/>
              <a:t>” 的匹配度最高。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accent6"/>
                </a:solidFill>
              </a:rPr>
              <a:t>V</a:t>
            </a:r>
            <a:r>
              <a:rPr lang="zh-CN" altLang="en-US" sz="2000" dirty="0"/>
              <a:t>（值）：来自源句子中每个词的内容。</a:t>
            </a:r>
            <a:endParaRPr lang="en-US" sz="20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F88BA5D-B9C9-BF78-AA1A-DE33C3FE8C94}"/>
              </a:ext>
            </a:extLst>
          </p:cNvPr>
          <p:cNvGrpSpPr/>
          <p:nvPr/>
        </p:nvGrpSpPr>
        <p:grpSpPr>
          <a:xfrm>
            <a:off x="2198255" y="3544115"/>
            <a:ext cx="7121236" cy="1029634"/>
            <a:chOff x="2198255" y="3544115"/>
            <a:chExt cx="7121236" cy="1029634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8869CA5-B2C6-F168-8170-F4187C8202C8}"/>
                </a:ext>
              </a:extLst>
            </p:cNvPr>
            <p:cNvSpPr/>
            <p:nvPr/>
          </p:nvSpPr>
          <p:spPr>
            <a:xfrm>
              <a:off x="2198255" y="3544115"/>
              <a:ext cx="7121236" cy="10296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3B183F68-BEF3-8932-98AE-993A98A3FA8B}"/>
                </a:ext>
              </a:extLst>
            </p:cNvPr>
            <p:cNvGrpSpPr/>
            <p:nvPr/>
          </p:nvGrpSpPr>
          <p:grpSpPr>
            <a:xfrm>
              <a:off x="2509920" y="3653396"/>
              <a:ext cx="6465115" cy="875524"/>
              <a:chOff x="1983146" y="3653396"/>
              <a:chExt cx="6465115" cy="875524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37764CF8-2470-8F79-7C19-1D24FBEC4023}"/>
                  </a:ext>
                </a:extLst>
              </p:cNvPr>
              <p:cNvSpPr txBox="1"/>
              <p:nvPr/>
            </p:nvSpPr>
            <p:spPr>
              <a:xfrm>
                <a:off x="2045240" y="4005700"/>
                <a:ext cx="6403021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2800" i="0" spc="600">
                    <a:solidFill>
                      <a:srgbClr val="404040"/>
                    </a:solidFill>
                    <a:effectLst/>
                    <a:latin typeface="+mn-ea"/>
                  </a:rPr>
                  <a:t>我  </a:t>
                </a:r>
                <a:r>
                  <a:rPr lang="zh-CN" altLang="en-US" sz="2800" b="1" i="0" spc="600">
                    <a:effectLst/>
                    <a:latin typeface="+mn-ea"/>
                  </a:rPr>
                  <a:t>吃  </a:t>
                </a:r>
                <a:r>
                  <a:rPr lang="zh-CN" altLang="en-US" sz="2800" i="0" spc="600">
                    <a:solidFill>
                      <a:srgbClr val="404040"/>
                    </a:solidFill>
                    <a:effectLst/>
                    <a:latin typeface="+mn-ea"/>
                  </a:rPr>
                  <a:t>苹果  </a:t>
                </a:r>
                <a:r>
                  <a:rPr lang="zh-CN" altLang="en-US" sz="2800" b="1" i="0" spc="600">
                    <a:solidFill>
                      <a:srgbClr val="404040"/>
                    </a:solidFill>
                    <a:effectLst/>
                    <a:latin typeface="+mn-ea"/>
                  </a:rPr>
                  <a:t>→  </a:t>
                </a:r>
                <a:r>
                  <a:rPr lang="zh-CN" altLang="en-US" sz="2800" i="0" spc="600">
                    <a:solidFill>
                      <a:srgbClr val="404040"/>
                    </a:solidFill>
                    <a:effectLst/>
                    <a:latin typeface="+mn-ea"/>
                  </a:rPr>
                  <a:t> </a:t>
                </a:r>
                <a:r>
                  <a:rPr lang="en-US" sz="2800" i="0">
                    <a:solidFill>
                      <a:srgbClr val="404040"/>
                    </a:solidFill>
                    <a:effectLst/>
                    <a:latin typeface="+mn-ea"/>
                  </a:rPr>
                  <a:t>I    </a:t>
                </a:r>
                <a:r>
                  <a:rPr lang="en-US" sz="2800" b="1" i="0">
                    <a:solidFill>
                      <a:schemeClr val="accent1"/>
                    </a:solidFill>
                    <a:effectLst/>
                    <a:latin typeface="+mn-ea"/>
                  </a:rPr>
                  <a:t>eat</a:t>
                </a:r>
                <a:r>
                  <a:rPr lang="en-US" sz="2800" i="0">
                    <a:solidFill>
                      <a:srgbClr val="404040"/>
                    </a:solidFill>
                    <a:effectLst/>
                    <a:latin typeface="+mn-ea"/>
                  </a:rPr>
                  <a:t>   </a:t>
                </a:r>
                <a:r>
                  <a:rPr lang="en-US" sz="2800" i="0">
                    <a:solidFill>
                      <a:schemeClr val="bg1">
                        <a:lumMod val="65000"/>
                      </a:schemeClr>
                    </a:solidFill>
                    <a:effectLst/>
                    <a:latin typeface="+mn-ea"/>
                  </a:rPr>
                  <a:t>apples</a:t>
                </a:r>
                <a:endParaRPr lang="en-US" sz="2800"/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75767B04-A671-CC4A-6C15-72F5B369E26A}"/>
                  </a:ext>
                </a:extLst>
              </p:cNvPr>
              <p:cNvSpPr txBox="1"/>
              <p:nvPr/>
            </p:nvSpPr>
            <p:spPr>
              <a:xfrm>
                <a:off x="3768132" y="3653396"/>
                <a:ext cx="6634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>
                    <a:solidFill>
                      <a:schemeClr val="accent2"/>
                    </a:solidFill>
                  </a:rPr>
                  <a:t>对象</a:t>
                </a:r>
                <a:endParaRPr 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84989BCB-F488-AC3E-435B-FD6686A9CD35}"/>
                  </a:ext>
                </a:extLst>
              </p:cNvPr>
              <p:cNvSpPr txBox="1"/>
              <p:nvPr/>
            </p:nvSpPr>
            <p:spPr>
              <a:xfrm>
                <a:off x="1983146" y="3653396"/>
                <a:ext cx="6634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>
                    <a:solidFill>
                      <a:schemeClr val="accent2"/>
                    </a:solidFill>
                  </a:rPr>
                  <a:t>代词</a:t>
                </a:r>
                <a:endParaRPr 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3D01A652-725A-AF39-4DDF-404D1D02F63F}"/>
                  </a:ext>
                </a:extLst>
              </p:cNvPr>
              <p:cNvSpPr txBox="1"/>
              <p:nvPr/>
            </p:nvSpPr>
            <p:spPr>
              <a:xfrm>
                <a:off x="2779810" y="3653396"/>
                <a:ext cx="6634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>
                    <a:solidFill>
                      <a:schemeClr val="accent2"/>
                    </a:solidFill>
                  </a:rPr>
                  <a:t>动作</a:t>
                </a:r>
                <a:endParaRPr lang="en-US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457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780059-7ADB-DD11-2DFA-75C2F567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Q</a:t>
            </a:r>
            <a:r>
              <a:rPr lang="zh-CN" altLang="en-US"/>
              <a:t>、</a:t>
            </a:r>
            <a:r>
              <a:rPr lang="en-US" altLang="zh-CN"/>
              <a:t>K</a:t>
            </a:r>
            <a:r>
              <a:rPr lang="zh-CN" altLang="en-US"/>
              <a:t>、</a:t>
            </a:r>
            <a:r>
              <a:rPr lang="en-US" altLang="zh-CN"/>
              <a:t>V</a:t>
            </a:r>
            <a:endParaRPr 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55C70EB-FEDC-4C7A-B5BA-F8B2804548CA}"/>
              </a:ext>
            </a:extLst>
          </p:cNvPr>
          <p:cNvGrpSpPr/>
          <p:nvPr/>
        </p:nvGrpSpPr>
        <p:grpSpPr>
          <a:xfrm>
            <a:off x="1785230" y="965805"/>
            <a:ext cx="8872749" cy="2836803"/>
            <a:chOff x="1785230" y="3136353"/>
            <a:chExt cx="8872749" cy="28368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0024FC16-FCE7-2C0F-A689-634632F43B09}"/>
                    </a:ext>
                  </a:extLst>
                </p:cNvPr>
                <p:cNvSpPr txBox="1"/>
                <p:nvPr/>
              </p:nvSpPr>
              <p:spPr>
                <a:xfrm>
                  <a:off x="8268508" y="3291371"/>
                  <a:ext cx="2389469" cy="49084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altLang="zh-CN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𝑞𝑢𝑒𝑟𝑦</m:t>
                            </m:r>
                          </m:sub>
                        </m:sSub>
                      </m:oMath>
                    </m:oMathPara>
                  </a14:m>
                  <a:endParaRPr lang="en-US" sz="2400"/>
                </a:p>
              </p:txBody>
            </p:sp>
          </mc:Choice>
          <mc:Fallback xmlns="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0024FC16-FCE7-2C0F-A689-634632F43B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68508" y="3291371"/>
                  <a:ext cx="2389469" cy="490840"/>
                </a:xfrm>
                <a:prstGeom prst="rect">
                  <a:avLst/>
                </a:prstGeom>
                <a:blipFill>
                  <a:blip r:embed="rId3"/>
                  <a:stretch>
                    <a:fillRect l="-1786" b="-875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0A207296-5523-5B4C-FF70-FA0AF3783EBB}"/>
                    </a:ext>
                  </a:extLst>
                </p:cNvPr>
                <p:cNvSpPr txBox="1"/>
                <p:nvPr/>
              </p:nvSpPr>
              <p:spPr>
                <a:xfrm>
                  <a:off x="8268509" y="4444044"/>
                  <a:ext cx="2389469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400"/>
                </a:p>
              </p:txBody>
            </p:sp>
          </mc:Choice>
          <mc:Fallback xmlns="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0A207296-5523-5B4C-FF70-FA0AF3783E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68509" y="4444044"/>
                  <a:ext cx="2389469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510" b="-131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0D50BE25-3463-4B39-0676-0EBE6014ECB6}"/>
                    </a:ext>
                  </a:extLst>
                </p:cNvPr>
                <p:cNvSpPr txBox="1"/>
                <p:nvPr/>
              </p:nvSpPr>
              <p:spPr>
                <a:xfrm>
                  <a:off x="8268510" y="5511491"/>
                  <a:ext cx="2389469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400"/>
                </a:p>
              </p:txBody>
            </p:sp>
          </mc:Choice>
          <mc:Fallback xmlns=""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0D50BE25-3463-4B39-0676-0EBE6014EC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68510" y="5511491"/>
                  <a:ext cx="2389469" cy="461665"/>
                </a:xfrm>
                <a:prstGeom prst="rect">
                  <a:avLst/>
                </a:prstGeom>
                <a:blipFill>
                  <a:blip r:embed="rId5"/>
                  <a:stretch>
                    <a:fillRect l="-510" b="-263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A2E988E4-1DFB-F12E-7963-F6BF01B15DB9}"/>
                    </a:ext>
                  </a:extLst>
                </p:cNvPr>
                <p:cNvSpPr txBox="1"/>
                <p:nvPr/>
              </p:nvSpPr>
              <p:spPr>
                <a:xfrm>
                  <a:off x="1785230" y="3136353"/>
                  <a:ext cx="6483280" cy="280602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342900" indent="-342900">
                    <a:lnSpc>
                      <a:spcPct val="150000"/>
                    </a:lnSpc>
                    <a:buSzPct val="70000"/>
                    <a:buFont typeface="Wingdings" panose="05000000000000000000" pitchFamily="2" charset="2"/>
                    <a:buChar char="Ø"/>
                  </a:pPr>
                  <a:r>
                    <a:rPr lang="en-US" sz="2400" b="1">
                      <a:solidFill>
                        <a:schemeClr val="accent1"/>
                      </a:solidFill>
                    </a:rPr>
                    <a:t>Q</a:t>
                  </a:r>
                  <a:r>
                    <a:rPr lang="en-US" sz="2400">
                      <a:solidFill>
                        <a:schemeClr val="accent1"/>
                      </a:solidFill>
                    </a:rPr>
                    <a:t>uery</a:t>
                  </a:r>
                  <a:r>
                    <a:rPr lang="zh-CN" altLang="en-US" sz="2400"/>
                    <a:t>：主动，代表“当前需要关注什么”，</a:t>
                  </a:r>
                  <a:br>
                    <a:rPr lang="en-US" altLang="zh-CN" sz="2400"/>
                  </a:br>
                  <a:r>
                    <a:rPr lang="en-US" altLang="zh-CN" sz="2400"/>
                    <a:t>             </a:t>
                  </a:r>
                  <a:r>
                    <a:rPr lang="zh-CN" altLang="en-US" sz="2000" b="0" i="0">
                      <a:solidFill>
                        <a:schemeClr val="tx1"/>
                      </a:solidFill>
                      <a:effectLst/>
                      <a:latin typeface="DeepSeek-CJK-patch"/>
                    </a:rPr>
                    <a:t>如，取 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𝑞𝑢𝑒𝑟𝑦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=​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zh-CN" altLang="en-US" sz="2000" b="0" i="0">
                      <a:solidFill>
                        <a:schemeClr val="tx1"/>
                      </a:solidFill>
                      <a:effectLst/>
                      <a:latin typeface="DeepSeek-CJK-patch"/>
                    </a:rPr>
                    <a:t>作为当前焦点</a:t>
                  </a:r>
                  <a:r>
                    <a:rPr lang="zh-CN" altLang="en-US" sz="2000"/>
                    <a:t> </a:t>
                  </a:r>
                  <a:endParaRPr lang="en-US" altLang="zh-CN" sz="2400"/>
                </a:p>
                <a:p>
                  <a:pPr marL="342900" indent="-342900">
                    <a:lnSpc>
                      <a:spcPct val="150000"/>
                    </a:lnSpc>
                    <a:buSzPct val="70000"/>
                    <a:buFont typeface="Wingdings" panose="05000000000000000000" pitchFamily="2" charset="2"/>
                    <a:buChar char="Ø"/>
                  </a:pPr>
                  <a:r>
                    <a:rPr lang="en-US" sz="2400" b="1">
                      <a:solidFill>
                        <a:schemeClr val="accent2"/>
                      </a:solidFill>
                    </a:rPr>
                    <a:t>K</a:t>
                  </a:r>
                  <a:r>
                    <a:rPr lang="en-US" sz="2400">
                      <a:solidFill>
                        <a:schemeClr val="accent2"/>
                      </a:solidFill>
                    </a:rPr>
                    <a:t>ey</a:t>
                  </a:r>
                  <a:r>
                    <a:rPr lang="en-US" sz="2400"/>
                    <a:t>    </a:t>
                  </a:r>
                  <a:r>
                    <a:rPr lang="zh-CN" altLang="en-US" sz="2400"/>
                    <a:t>：被动，与 </a:t>
                  </a:r>
                  <a:r>
                    <a:rPr lang="en-US" sz="2400"/>
                    <a:t>Query </a:t>
                  </a:r>
                  <a:r>
                    <a:rPr lang="zh-CN" altLang="en-US" sz="2400"/>
                    <a:t>的相关性，</a:t>
                  </a:r>
                  <a:br>
                    <a:rPr lang="en-US" altLang="zh-CN" sz="2400"/>
                  </a:br>
                  <a:r>
                    <a:rPr lang="en-US" altLang="zh-CN" sz="2400"/>
                    <a:t>             </a:t>
                  </a:r>
                  <a:r>
                    <a:rPr lang="zh-CN" altLang="en-US" sz="2400"/>
                    <a:t>表示“哪些位置重要？”</a:t>
                  </a:r>
                  <a:endParaRPr lang="en-US" altLang="zh-CN" sz="2400"/>
                </a:p>
                <a:p>
                  <a:pPr marL="342900" indent="-342900">
                    <a:lnSpc>
                      <a:spcPct val="150000"/>
                    </a:lnSpc>
                    <a:buSzPct val="70000"/>
                    <a:buFont typeface="Wingdings" panose="05000000000000000000" pitchFamily="2" charset="2"/>
                    <a:buChar char="Ø"/>
                  </a:pPr>
                  <a:r>
                    <a:rPr lang="en-US" sz="2400" b="1">
                      <a:solidFill>
                        <a:schemeClr val="accent6"/>
                      </a:solidFill>
                    </a:rPr>
                    <a:t>V</a:t>
                  </a:r>
                  <a:r>
                    <a:rPr lang="en-US" sz="2400">
                      <a:solidFill>
                        <a:schemeClr val="accent6"/>
                      </a:solidFill>
                    </a:rPr>
                    <a:t>alue</a:t>
                  </a:r>
                  <a:r>
                    <a:rPr lang="en-US" sz="2400"/>
                    <a:t> </a:t>
                  </a:r>
                  <a:r>
                    <a:rPr lang="zh-CN" altLang="en-US" sz="2400"/>
                    <a:t>：内容，需要提取的信息。</a:t>
                  </a:r>
                  <a:endParaRPr lang="en-US" sz="2400"/>
                </a:p>
              </p:txBody>
            </p:sp>
          </mc:Choice>
          <mc:Fallback xmlns=""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A2E988E4-1DFB-F12E-7963-F6BF01B15D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5230" y="3136353"/>
                  <a:ext cx="6483280" cy="2806025"/>
                </a:xfrm>
                <a:prstGeom prst="rect">
                  <a:avLst/>
                </a:prstGeom>
                <a:blipFill>
                  <a:blip r:embed="rId6"/>
                  <a:stretch>
                    <a:fillRect l="-470" b="-412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4500B29-6AB0-E153-14E5-582DEE93A3C9}"/>
              </a:ext>
            </a:extLst>
          </p:cNvPr>
          <p:cNvGrpSpPr/>
          <p:nvPr/>
        </p:nvGrpSpPr>
        <p:grpSpPr>
          <a:xfrm>
            <a:off x="1274324" y="4192866"/>
            <a:ext cx="9932350" cy="1889177"/>
            <a:chOff x="1274324" y="4192866"/>
            <a:chExt cx="9932350" cy="188917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文本框 4">
                  <a:extLst>
                    <a:ext uri="{FF2B5EF4-FFF2-40B4-BE49-F238E27FC236}">
                      <a16:creationId xmlns:a16="http://schemas.microsoft.com/office/drawing/2014/main" id="{CD2DECD0-7314-1415-2873-A74BBCB1F5FB}"/>
                    </a:ext>
                  </a:extLst>
                </p:cNvPr>
                <p:cNvSpPr txBox="1"/>
                <p:nvPr/>
              </p:nvSpPr>
              <p:spPr>
                <a:xfrm>
                  <a:off x="1274324" y="4192866"/>
                  <a:ext cx="9932350" cy="10553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342900" indent="-34290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2200" b="1">
                      <a:solidFill>
                        <a:schemeClr val="accent1"/>
                      </a:solidFill>
                    </a:rPr>
                    <a:t>Q</a:t>
                  </a:r>
                  <a:r>
                    <a:rPr lang="en-US" altLang="zh-CN" sz="2200">
                      <a:solidFill>
                        <a:schemeClr val="accent1"/>
                      </a:solidFill>
                    </a:rPr>
                    <a:t>uery</a:t>
                  </a:r>
                  <a:r>
                    <a:rPr lang="zh-CN" altLang="en-US" sz="2200"/>
                    <a:t> 代表任务目标，动态指导注意力的方向，通常来源于外部信息。</a:t>
                  </a:r>
                  <a:endParaRPr lang="en-US" sz="2200"/>
                </a:p>
                <a:p>
                  <a:pPr marL="342900" indent="-34290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2200"/>
                    <a:t>将输入向量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zh-CN" altLang="en-US" sz="2200"/>
                    <a:t> 分别映射为 </a:t>
                  </a:r>
                  <a:r>
                    <a:rPr lang="en-US" altLang="zh-CN" sz="2200" b="1">
                      <a:solidFill>
                        <a:schemeClr val="accent2"/>
                      </a:solidFill>
                    </a:rPr>
                    <a:t>K</a:t>
                  </a:r>
                  <a:r>
                    <a:rPr lang="en-US" altLang="zh-CN" sz="2200">
                      <a:solidFill>
                        <a:schemeClr val="accent2"/>
                      </a:solidFill>
                    </a:rPr>
                    <a:t>ey</a:t>
                  </a:r>
                  <a:r>
                    <a:rPr lang="zh-CN" altLang="en-US" sz="2200"/>
                    <a:t>、</a:t>
                  </a:r>
                  <a:r>
                    <a:rPr lang="en-US" altLang="zh-CN" sz="2200" b="1">
                      <a:solidFill>
                        <a:schemeClr val="accent6"/>
                      </a:solidFill>
                    </a:rPr>
                    <a:t>V</a:t>
                  </a:r>
                  <a:r>
                    <a:rPr lang="en-US" altLang="zh-CN" sz="2200">
                      <a:solidFill>
                        <a:schemeClr val="accent6"/>
                      </a:solidFill>
                    </a:rPr>
                    <a:t>alue</a:t>
                  </a:r>
                  <a:endParaRPr lang="en-US" altLang="zh-CN" sz="2200"/>
                </a:p>
              </p:txBody>
            </p:sp>
          </mc:Choice>
          <mc:Fallback xmlns="">
            <p:sp>
              <p:nvSpPr>
                <p:cNvPr id="5" name="文本框 4">
                  <a:extLst>
                    <a:ext uri="{FF2B5EF4-FFF2-40B4-BE49-F238E27FC236}">
                      <a16:creationId xmlns:a16="http://schemas.microsoft.com/office/drawing/2014/main" id="{CD2DECD0-7314-1415-2873-A74BBCB1F5F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74324" y="4192866"/>
                  <a:ext cx="9932350" cy="1055354"/>
                </a:xfrm>
                <a:prstGeom prst="rect">
                  <a:avLst/>
                </a:prstGeom>
                <a:blipFill>
                  <a:blip r:embed="rId7"/>
                  <a:stretch>
                    <a:fillRect l="-675" b="-1098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B0E73666-822F-9DAC-A244-9C4C9994DF87}"/>
                    </a:ext>
                  </a:extLst>
                </p:cNvPr>
                <p:cNvSpPr txBox="1"/>
                <p:nvPr/>
              </p:nvSpPr>
              <p:spPr>
                <a:xfrm>
                  <a:off x="1758726" y="5509836"/>
                  <a:ext cx="602030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  <m: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Softmax</m:t>
                        </m:r>
                        <m:d>
                          <m:d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,⋯,</m:t>
                            </m:r>
                            <m:r>
                              <a:rPr lang="en-US" altLang="zh-CN" sz="2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B0E73666-822F-9DAC-A244-9C4C9994DF8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58726" y="5509836"/>
                  <a:ext cx="6020300" cy="461665"/>
                </a:xfrm>
                <a:prstGeom prst="rect">
                  <a:avLst/>
                </a:prstGeom>
                <a:blipFill>
                  <a:blip r:embed="rId8"/>
                  <a:stretch>
                    <a:fillRect l="-912" b="-1710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71E66D70-44F1-F479-3822-0E1B3BDF52EC}"/>
                    </a:ext>
                  </a:extLst>
                </p:cNvPr>
                <p:cNvSpPr txBox="1"/>
                <p:nvPr/>
              </p:nvSpPr>
              <p:spPr>
                <a:xfrm>
                  <a:off x="8335169" y="5399292"/>
                  <a:ext cx="2005806" cy="68275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24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solidFill>
                                      <a:schemeClr val="accent6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>
                                    <a:solidFill>
                                      <a:schemeClr val="accent6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𝑽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accent6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71E66D70-44F1-F479-3822-0E1B3BDF52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35169" y="5399292"/>
                  <a:ext cx="2005806" cy="682751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103CA11D-0515-0910-90DF-5FEF9F0CE2BA}"/>
              </a:ext>
            </a:extLst>
          </p:cNvPr>
          <p:cNvSpPr txBox="1"/>
          <p:nvPr/>
        </p:nvSpPr>
        <p:spPr>
          <a:xfrm>
            <a:off x="2249054" y="1611663"/>
            <a:ext cx="7943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chemeClr val="accent1"/>
                </a:solidFill>
              </a:rPr>
              <a:t>查询</a:t>
            </a:r>
            <a:endParaRPr lang="en-US" sz="2000">
              <a:solidFill>
                <a:schemeClr val="accent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8DFD6F7-56A1-8DD0-3CA8-2FE160D3A74D}"/>
              </a:ext>
            </a:extLst>
          </p:cNvPr>
          <p:cNvSpPr txBox="1"/>
          <p:nvPr/>
        </p:nvSpPr>
        <p:spPr>
          <a:xfrm>
            <a:off x="2258292" y="2657631"/>
            <a:ext cx="4802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chemeClr val="accent2"/>
                </a:solidFill>
              </a:rPr>
              <a:t>键</a:t>
            </a:r>
            <a:endParaRPr lang="en-US" sz="2000" b="1">
              <a:solidFill>
                <a:schemeClr val="accent2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222EAB5-C1F8-7156-7D34-16F42AC2A643}"/>
              </a:ext>
            </a:extLst>
          </p:cNvPr>
          <p:cNvSpPr txBox="1"/>
          <p:nvPr/>
        </p:nvSpPr>
        <p:spPr>
          <a:xfrm>
            <a:off x="2249055" y="3715798"/>
            <a:ext cx="4987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chemeClr val="accent6"/>
                </a:solidFill>
              </a:rPr>
              <a:t>值</a:t>
            </a:r>
            <a:endParaRPr lang="en-US" sz="2000" b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443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组合 88">
            <a:extLst>
              <a:ext uri="{FF2B5EF4-FFF2-40B4-BE49-F238E27FC236}">
                <a16:creationId xmlns:a16="http://schemas.microsoft.com/office/drawing/2014/main" id="{4B8A5F7B-9EC1-4FF5-226A-C1BFF74178B6}"/>
              </a:ext>
            </a:extLst>
          </p:cNvPr>
          <p:cNvGrpSpPr/>
          <p:nvPr/>
        </p:nvGrpSpPr>
        <p:grpSpPr>
          <a:xfrm>
            <a:off x="5055926" y="1443179"/>
            <a:ext cx="6813168" cy="553438"/>
            <a:chOff x="5055926" y="1443179"/>
            <a:chExt cx="6813168" cy="553438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7FE5195A-7E46-7275-9917-EF8558D7C88D}"/>
                </a:ext>
              </a:extLst>
            </p:cNvPr>
            <p:cNvSpPr/>
            <p:nvPr/>
          </p:nvSpPr>
          <p:spPr>
            <a:xfrm>
              <a:off x="5055926" y="1443179"/>
              <a:ext cx="5292189" cy="55343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E95DF9ED-CA75-0D1E-1FD2-5A764F3CF816}"/>
                </a:ext>
              </a:extLst>
            </p:cNvPr>
            <p:cNvSpPr txBox="1"/>
            <p:nvPr/>
          </p:nvSpPr>
          <p:spPr>
            <a:xfrm>
              <a:off x="10472326" y="1500048"/>
              <a:ext cx="1396768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200"/>
                <a:t>注意力层</a:t>
              </a:r>
              <a:endParaRPr lang="en-US" sz="2200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F0660B3A-5823-4C71-6368-B797EDE50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65000"/>
                  </a:schemeClr>
                </a:solidFill>
              </a:rPr>
              <a:t>交叉</a:t>
            </a:r>
            <a:r>
              <a:rPr lang="zh-CN" altLang="en-US"/>
              <a:t>注意力 </a:t>
            </a:r>
            <a:r>
              <a:rPr lang="en-US" altLang="zh-CN"/>
              <a:t>in </a:t>
            </a:r>
            <a:r>
              <a:rPr lang="zh-CN" altLang="en-US"/>
              <a:t>中英翻译</a:t>
            </a:r>
            <a:endParaRPr 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B07704E-F206-39F4-EDBA-D7519E356C84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911129" y="2338342"/>
            <a:ext cx="1267097" cy="0"/>
          </a:xfrm>
          <a:prstGeom prst="straightConnector1">
            <a:avLst/>
          </a:prstGeom>
          <a:ln w="57150">
            <a:solidFill>
              <a:srgbClr val="FF0000">
                <a:alpha val="50196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68334A4F-046D-1B9B-A197-A675F27517D0}"/>
              </a:ext>
            </a:extLst>
          </p:cNvPr>
          <p:cNvSpPr/>
          <p:nvPr/>
        </p:nvSpPr>
        <p:spPr>
          <a:xfrm>
            <a:off x="1073739" y="2178322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47E9E81-DF23-2EDE-C6E0-8098DC4AE462}"/>
              </a:ext>
            </a:extLst>
          </p:cNvPr>
          <p:cNvSpPr/>
          <p:nvPr/>
        </p:nvSpPr>
        <p:spPr>
          <a:xfrm>
            <a:off x="2172394" y="2178322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8895E59-6BE3-3E1C-6F50-9E4C70B2DA5A}"/>
              </a:ext>
            </a:extLst>
          </p:cNvPr>
          <p:cNvSpPr/>
          <p:nvPr/>
        </p:nvSpPr>
        <p:spPr>
          <a:xfrm>
            <a:off x="3271049" y="2178322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91A87CB-59A1-4CF4-87D4-27EE35FB6F29}"/>
              </a:ext>
            </a:extLst>
          </p:cNvPr>
          <p:cNvSpPr/>
          <p:nvPr/>
        </p:nvSpPr>
        <p:spPr>
          <a:xfrm>
            <a:off x="5178226" y="2178322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8A594C3-5117-87A3-C22C-AB51816745BA}"/>
              </a:ext>
            </a:extLst>
          </p:cNvPr>
          <p:cNvSpPr/>
          <p:nvPr/>
        </p:nvSpPr>
        <p:spPr>
          <a:xfrm>
            <a:off x="6276881" y="2178322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C7018B1-1B28-FE67-264D-818BFD11E8B2}"/>
              </a:ext>
            </a:extLst>
          </p:cNvPr>
          <p:cNvSpPr/>
          <p:nvPr/>
        </p:nvSpPr>
        <p:spPr>
          <a:xfrm>
            <a:off x="7375536" y="2178322"/>
            <a:ext cx="640080" cy="3200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503FF9B-C5C0-D5DD-7D23-9703838F7E5A}"/>
              </a:ext>
            </a:extLst>
          </p:cNvPr>
          <p:cNvSpPr/>
          <p:nvPr/>
        </p:nvSpPr>
        <p:spPr>
          <a:xfrm>
            <a:off x="8474191" y="2178322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D15EC69-BC59-2FC1-B639-9A6330717EC4}"/>
              </a:ext>
            </a:extLst>
          </p:cNvPr>
          <p:cNvSpPr/>
          <p:nvPr/>
        </p:nvSpPr>
        <p:spPr>
          <a:xfrm>
            <a:off x="9572845" y="2178322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579FD46-1784-5671-C270-B9757D590E5B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1713819" y="2338342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715B2E3B-5D9C-E593-2CEA-AE48EA30B0B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812474" y="2338342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F314807-F5F2-1109-14DB-706F33633A4A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5818306" y="2338342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1093A2D-1798-905D-1FA1-3D51F2A2896A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916961" y="2338342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92376C5-2D96-7663-82AA-0E086AC14568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8015616" y="2338342"/>
            <a:ext cx="458575" cy="0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4069DCE-2C65-3944-52DB-51BAC9659A91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9114271" y="2338342"/>
            <a:ext cx="458574" cy="0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38F9625-3D83-E1BB-3CDF-6CE92AA7DB86}"/>
              </a:ext>
            </a:extLst>
          </p:cNvPr>
          <p:cNvCxnSpPr>
            <a:cxnSpLocks/>
          </p:cNvCxnSpPr>
          <p:nvPr/>
        </p:nvCxnSpPr>
        <p:spPr>
          <a:xfrm flipV="1">
            <a:off x="1393779" y="2498362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F94F2A2-8ABB-2846-6B15-78340B494CB0}"/>
              </a:ext>
            </a:extLst>
          </p:cNvPr>
          <p:cNvCxnSpPr>
            <a:cxnSpLocks/>
          </p:cNvCxnSpPr>
          <p:nvPr/>
        </p:nvCxnSpPr>
        <p:spPr>
          <a:xfrm flipH="1" flipV="1">
            <a:off x="2492431" y="2498362"/>
            <a:ext cx="6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6954031-6181-614F-BC86-32BCEFD24AE9}"/>
              </a:ext>
            </a:extLst>
          </p:cNvPr>
          <p:cNvCxnSpPr>
            <a:cxnSpLocks/>
          </p:cNvCxnSpPr>
          <p:nvPr/>
        </p:nvCxnSpPr>
        <p:spPr>
          <a:xfrm flipV="1">
            <a:off x="3589197" y="2498362"/>
            <a:ext cx="3785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1F28E0B0-3538-7351-2BCD-628D4690F554}"/>
              </a:ext>
            </a:extLst>
          </p:cNvPr>
          <p:cNvCxnSpPr>
            <a:cxnSpLocks/>
            <a:stCxn id="36" idx="0"/>
            <a:endCxn id="9" idx="2"/>
          </p:cNvCxnSpPr>
          <p:nvPr/>
        </p:nvCxnSpPr>
        <p:spPr>
          <a:xfrm flipV="1">
            <a:off x="5498266" y="2498362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920054A-AA8A-63C4-AC26-4847EDBE3825}"/>
              </a:ext>
            </a:extLst>
          </p:cNvPr>
          <p:cNvCxnSpPr>
            <a:cxnSpLocks/>
            <a:stCxn id="37" idx="0"/>
            <a:endCxn id="10" idx="2"/>
          </p:cNvCxnSpPr>
          <p:nvPr/>
        </p:nvCxnSpPr>
        <p:spPr>
          <a:xfrm flipV="1">
            <a:off x="6596921" y="2498362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4C16E17E-03F7-0C10-F9FA-F5A4F701EA9C}"/>
              </a:ext>
            </a:extLst>
          </p:cNvPr>
          <p:cNvCxnSpPr>
            <a:cxnSpLocks/>
            <a:stCxn id="38" idx="0"/>
            <a:endCxn id="11" idx="2"/>
          </p:cNvCxnSpPr>
          <p:nvPr/>
        </p:nvCxnSpPr>
        <p:spPr>
          <a:xfrm flipV="1">
            <a:off x="7695576" y="2498362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21DEE62-75B6-EE4F-ED34-4E27288B3945}"/>
              </a:ext>
            </a:extLst>
          </p:cNvPr>
          <p:cNvCxnSpPr>
            <a:cxnSpLocks/>
            <a:stCxn id="39" idx="0"/>
            <a:endCxn id="12" idx="2"/>
          </p:cNvCxnSpPr>
          <p:nvPr/>
        </p:nvCxnSpPr>
        <p:spPr>
          <a:xfrm flipH="1" flipV="1">
            <a:off x="8794231" y="2498362"/>
            <a:ext cx="1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FD143C07-397A-29BA-15D8-1C7A53FAD6C6}"/>
              </a:ext>
            </a:extLst>
          </p:cNvPr>
          <p:cNvCxnSpPr>
            <a:cxnSpLocks/>
            <a:stCxn id="40" idx="0"/>
            <a:endCxn id="13" idx="2"/>
          </p:cNvCxnSpPr>
          <p:nvPr/>
        </p:nvCxnSpPr>
        <p:spPr>
          <a:xfrm flipH="1" flipV="1">
            <a:off x="9892885" y="2498362"/>
            <a:ext cx="1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76E6539-FABD-D82F-4702-49AFBED52252}"/>
              </a:ext>
            </a:extLst>
          </p:cNvPr>
          <p:cNvCxnSpPr>
            <a:cxnSpLocks/>
            <a:stCxn id="9" idx="0"/>
            <a:endCxn id="41" idx="2"/>
          </p:cNvCxnSpPr>
          <p:nvPr/>
        </p:nvCxnSpPr>
        <p:spPr>
          <a:xfrm flipV="1">
            <a:off x="5498266" y="1252663"/>
            <a:ext cx="0" cy="925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4B26075F-61E1-6C14-ED08-C91A93C52078}"/>
              </a:ext>
            </a:extLst>
          </p:cNvPr>
          <p:cNvCxnSpPr>
            <a:cxnSpLocks/>
            <a:stCxn id="10" idx="0"/>
            <a:endCxn id="42" idx="2"/>
          </p:cNvCxnSpPr>
          <p:nvPr/>
        </p:nvCxnSpPr>
        <p:spPr>
          <a:xfrm flipV="1">
            <a:off x="6596921" y="1252663"/>
            <a:ext cx="0" cy="925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B77D4359-FA17-86A2-8026-CC7E9E5DC19C}"/>
              </a:ext>
            </a:extLst>
          </p:cNvPr>
          <p:cNvCxnSpPr>
            <a:cxnSpLocks/>
            <a:stCxn id="11" idx="0"/>
            <a:endCxn id="43" idx="2"/>
          </p:cNvCxnSpPr>
          <p:nvPr/>
        </p:nvCxnSpPr>
        <p:spPr>
          <a:xfrm flipV="1">
            <a:off x="7695576" y="1252663"/>
            <a:ext cx="1" cy="925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AD688EB2-D313-A0CF-BF81-66EDE27F053D}"/>
              </a:ext>
            </a:extLst>
          </p:cNvPr>
          <p:cNvCxnSpPr>
            <a:cxnSpLocks/>
            <a:stCxn id="12" idx="0"/>
            <a:endCxn id="44" idx="2"/>
          </p:cNvCxnSpPr>
          <p:nvPr/>
        </p:nvCxnSpPr>
        <p:spPr>
          <a:xfrm flipV="1">
            <a:off x="8794231" y="1252663"/>
            <a:ext cx="1" cy="925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674DA9BB-2C43-9135-B3CD-1DA0C65ECD32}"/>
              </a:ext>
            </a:extLst>
          </p:cNvPr>
          <p:cNvCxnSpPr>
            <a:cxnSpLocks/>
            <a:stCxn id="13" idx="0"/>
            <a:endCxn id="45" idx="2"/>
          </p:cNvCxnSpPr>
          <p:nvPr/>
        </p:nvCxnSpPr>
        <p:spPr>
          <a:xfrm flipV="1">
            <a:off x="9892885" y="1252663"/>
            <a:ext cx="0" cy="925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BB776E25-8B07-E516-2068-51034ABB7D56}"/>
              </a:ext>
            </a:extLst>
          </p:cNvPr>
          <p:cNvSpPr txBox="1"/>
          <p:nvPr/>
        </p:nvSpPr>
        <p:spPr>
          <a:xfrm>
            <a:off x="1278363" y="2876494"/>
            <a:ext cx="23083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我</a:t>
            </a:r>
            <a:endParaRPr lang="en-US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650289F-B7A2-EEE5-E2D0-B04C7453BD43}"/>
              </a:ext>
            </a:extLst>
          </p:cNvPr>
          <p:cNvSpPr txBox="1"/>
          <p:nvPr/>
        </p:nvSpPr>
        <p:spPr>
          <a:xfrm>
            <a:off x="2261601" y="2876494"/>
            <a:ext cx="46166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今天</a:t>
            </a:r>
            <a:endParaRPr lang="en-US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EB030F1-AB3F-4237-5974-36DB56BE33A5}"/>
              </a:ext>
            </a:extLst>
          </p:cNvPr>
          <p:cNvSpPr txBox="1"/>
          <p:nvPr/>
        </p:nvSpPr>
        <p:spPr>
          <a:xfrm>
            <a:off x="3334608" y="2876494"/>
            <a:ext cx="512962" cy="400110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 sz="20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高兴</a:t>
            </a:r>
            <a:endParaRPr lang="en-US" sz="2000" b="1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A3B814D-7B39-6A1D-37CA-FE4C8CDA2B19}"/>
              </a:ext>
            </a:extLst>
          </p:cNvPr>
          <p:cNvSpPr txBox="1"/>
          <p:nvPr/>
        </p:nvSpPr>
        <p:spPr>
          <a:xfrm>
            <a:off x="5430940" y="2876494"/>
            <a:ext cx="13465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DDE47C4-EB19-7EC2-3067-CFA837CC34E6}"/>
              </a:ext>
            </a:extLst>
          </p:cNvPr>
          <p:cNvSpPr txBox="1"/>
          <p:nvPr/>
        </p:nvSpPr>
        <p:spPr>
          <a:xfrm>
            <a:off x="6564861" y="2876494"/>
            <a:ext cx="64120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DC38F2E-1985-3699-B047-8CAE6EC799BC}"/>
              </a:ext>
            </a:extLst>
          </p:cNvPr>
          <p:cNvSpPr txBox="1"/>
          <p:nvPr/>
        </p:nvSpPr>
        <p:spPr>
          <a:xfrm>
            <a:off x="7535275" y="2876494"/>
            <a:ext cx="32060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am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747D51E-E3B3-2EDB-92CB-730FB234E38F}"/>
              </a:ext>
            </a:extLst>
          </p:cNvPr>
          <p:cNvSpPr txBox="1"/>
          <p:nvPr/>
        </p:nvSpPr>
        <p:spPr>
          <a:xfrm>
            <a:off x="8480043" y="2876494"/>
            <a:ext cx="628377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833C9D1-9071-A155-64BF-02695B140CC6}"/>
              </a:ext>
            </a:extLst>
          </p:cNvPr>
          <p:cNvSpPr txBox="1"/>
          <p:nvPr/>
        </p:nvSpPr>
        <p:spPr>
          <a:xfrm>
            <a:off x="9611558" y="2876494"/>
            <a:ext cx="56265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1882A31-7A9A-EC71-E122-F59602C9AEFF}"/>
              </a:ext>
            </a:extLst>
          </p:cNvPr>
          <p:cNvSpPr txBox="1"/>
          <p:nvPr/>
        </p:nvSpPr>
        <p:spPr>
          <a:xfrm>
            <a:off x="5466206" y="883331"/>
            <a:ext cx="64120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0F252EF-878F-BB59-CE91-F16D4812E30F}"/>
              </a:ext>
            </a:extLst>
          </p:cNvPr>
          <p:cNvSpPr txBox="1"/>
          <p:nvPr/>
        </p:nvSpPr>
        <p:spPr>
          <a:xfrm>
            <a:off x="6436620" y="883331"/>
            <a:ext cx="32060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DB5E4FE-3337-0858-A4DE-4336D3B08F3F}"/>
              </a:ext>
            </a:extLst>
          </p:cNvPr>
          <p:cNvSpPr txBox="1"/>
          <p:nvPr/>
        </p:nvSpPr>
        <p:spPr>
          <a:xfrm>
            <a:off x="7381388" y="883331"/>
            <a:ext cx="628377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rgbClr val="B163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62AD53D-B492-43ED-E91D-E4746454652D}"/>
              </a:ext>
            </a:extLst>
          </p:cNvPr>
          <p:cNvSpPr txBox="1"/>
          <p:nvPr/>
        </p:nvSpPr>
        <p:spPr>
          <a:xfrm>
            <a:off x="8512904" y="883331"/>
            <a:ext cx="56265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C4BEB84-71DF-8FAF-10D8-F7A0DF313349}"/>
              </a:ext>
            </a:extLst>
          </p:cNvPr>
          <p:cNvSpPr txBox="1"/>
          <p:nvPr/>
        </p:nvSpPr>
        <p:spPr>
          <a:xfrm>
            <a:off x="9825559" y="883331"/>
            <a:ext cx="13465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DD579630-BEB9-DF14-2F3A-440C2DCAFC93}"/>
                  </a:ext>
                </a:extLst>
              </p:cNvPr>
              <p:cNvSpPr txBox="1"/>
              <p:nvPr/>
            </p:nvSpPr>
            <p:spPr>
              <a:xfrm>
                <a:off x="1823987" y="1981331"/>
                <a:ext cx="2927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DD579630-BEB9-DF14-2F3A-440C2DCAFC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987" y="1981331"/>
                <a:ext cx="292772" cy="276999"/>
              </a:xfrm>
              <a:prstGeom prst="rect">
                <a:avLst/>
              </a:prstGeom>
              <a:blipFill>
                <a:blip r:embed="rId3"/>
                <a:stretch>
                  <a:fillRect l="-18750" r="-6250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A88CA320-3A00-C20B-BCC4-D3E1A5CF8F1C}"/>
                  </a:ext>
                </a:extLst>
              </p:cNvPr>
              <p:cNvSpPr txBox="1"/>
              <p:nvPr/>
            </p:nvSpPr>
            <p:spPr>
              <a:xfrm>
                <a:off x="2910952" y="1981331"/>
                <a:ext cx="29809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A88CA320-3A00-C20B-BCC4-D3E1A5CF8F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0952" y="1981331"/>
                <a:ext cx="298094" cy="276999"/>
              </a:xfrm>
              <a:prstGeom prst="rect">
                <a:avLst/>
              </a:prstGeom>
              <a:blipFill>
                <a:blip r:embed="rId4"/>
                <a:stretch>
                  <a:fillRect l="-18750" r="-6250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BC724D08-4454-EE5A-2ED2-86F79543A54A}"/>
                  </a:ext>
                </a:extLst>
              </p:cNvPr>
              <p:cNvSpPr txBox="1"/>
              <p:nvPr/>
            </p:nvSpPr>
            <p:spPr>
              <a:xfrm>
                <a:off x="3962898" y="1981331"/>
                <a:ext cx="29809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BC724D08-4454-EE5A-2ED2-86F79543A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2898" y="1981331"/>
                <a:ext cx="298094" cy="276999"/>
              </a:xfrm>
              <a:prstGeom prst="rect">
                <a:avLst/>
              </a:prstGeom>
              <a:blipFill>
                <a:blip r:embed="rId5"/>
                <a:stretch>
                  <a:fillRect l="-18367" r="-61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D022DB35-3405-99E6-9543-D1FEE62FFDC6}"/>
                  </a:ext>
                </a:extLst>
              </p:cNvPr>
              <p:cNvSpPr txBox="1"/>
              <p:nvPr/>
            </p:nvSpPr>
            <p:spPr>
              <a:xfrm>
                <a:off x="5877169" y="1981331"/>
                <a:ext cx="3193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D022DB35-3405-99E6-9543-D1FEE62FFD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7169" y="1981331"/>
                <a:ext cx="319318" cy="276999"/>
              </a:xfrm>
              <a:prstGeom prst="rect">
                <a:avLst/>
              </a:prstGeom>
              <a:blipFill>
                <a:blip r:embed="rId6"/>
                <a:stretch>
                  <a:fillRect l="-15385" r="-769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9A55C0F1-4B02-2D6C-3130-8B7E94EDC6B4}"/>
                  </a:ext>
                </a:extLst>
              </p:cNvPr>
              <p:cNvSpPr txBox="1"/>
              <p:nvPr/>
            </p:nvSpPr>
            <p:spPr>
              <a:xfrm>
                <a:off x="6973318" y="1981331"/>
                <a:ext cx="35580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b="1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9A55C0F1-4B02-2D6C-3130-8B7E94EDC6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3318" y="1981331"/>
                <a:ext cx="355802" cy="276999"/>
              </a:xfrm>
              <a:prstGeom prst="rect">
                <a:avLst/>
              </a:prstGeom>
              <a:blipFill>
                <a:blip r:embed="rId7"/>
                <a:stretch>
                  <a:fillRect l="-15517" r="-6897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77695D06-D6B2-7745-14D2-E626C56B8940}"/>
                  </a:ext>
                </a:extLst>
              </p:cNvPr>
              <p:cNvSpPr txBox="1"/>
              <p:nvPr/>
            </p:nvSpPr>
            <p:spPr>
              <a:xfrm>
                <a:off x="8082680" y="1981331"/>
                <a:ext cx="324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77695D06-D6B2-7745-14D2-E626C56B8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2680" y="1981331"/>
                <a:ext cx="324641" cy="276999"/>
              </a:xfrm>
              <a:prstGeom prst="rect">
                <a:avLst/>
              </a:prstGeom>
              <a:blipFill>
                <a:blip r:embed="rId8"/>
                <a:stretch>
                  <a:fillRect l="-16981" r="-5660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685CCA97-BD6F-7E37-DA46-81E1A3768813}"/>
                  </a:ext>
                </a:extLst>
              </p:cNvPr>
              <p:cNvSpPr txBox="1"/>
              <p:nvPr/>
            </p:nvSpPr>
            <p:spPr>
              <a:xfrm>
                <a:off x="9181859" y="1981330"/>
                <a:ext cx="324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685CCA97-BD6F-7E37-DA46-81E1A37688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1859" y="1981330"/>
                <a:ext cx="324641" cy="276999"/>
              </a:xfrm>
              <a:prstGeom prst="rect">
                <a:avLst/>
              </a:prstGeom>
              <a:blipFill>
                <a:blip r:embed="rId9"/>
                <a:stretch>
                  <a:fillRect l="-15094" r="-7547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组合 72">
            <a:extLst>
              <a:ext uri="{FF2B5EF4-FFF2-40B4-BE49-F238E27FC236}">
                <a16:creationId xmlns:a16="http://schemas.microsoft.com/office/drawing/2014/main" id="{20EBD7AF-CBB4-0E62-B4DF-5C0389E7B08E}"/>
              </a:ext>
            </a:extLst>
          </p:cNvPr>
          <p:cNvGrpSpPr/>
          <p:nvPr/>
        </p:nvGrpSpPr>
        <p:grpSpPr>
          <a:xfrm>
            <a:off x="1976723" y="1974981"/>
            <a:ext cx="5180846" cy="12700"/>
            <a:chOff x="1976723" y="1974981"/>
            <a:chExt cx="5180846" cy="12700"/>
          </a:xfrm>
        </p:grpSpPr>
        <p:cxnSp>
          <p:nvCxnSpPr>
            <p:cNvPr id="85" name="连接符: 曲线 84">
              <a:extLst>
                <a:ext uri="{FF2B5EF4-FFF2-40B4-BE49-F238E27FC236}">
                  <a16:creationId xmlns:a16="http://schemas.microsoft.com/office/drawing/2014/main" id="{F84FD51F-79BB-394A-4EA0-A4A78D27015A}"/>
                </a:ext>
              </a:extLst>
            </p:cNvPr>
            <p:cNvCxnSpPr>
              <a:stCxn id="54" idx="0"/>
              <a:endCxn id="48" idx="0"/>
            </p:cNvCxnSpPr>
            <p:nvPr/>
          </p:nvCxnSpPr>
          <p:spPr>
            <a:xfrm rot="16200000" flipV="1">
              <a:off x="4560796" y="-609092"/>
              <a:ext cx="12700" cy="5180846"/>
            </a:xfrm>
            <a:prstGeom prst="curvedConnector3">
              <a:avLst>
                <a:gd name="adj1" fmla="val 3670717"/>
              </a:avLst>
            </a:prstGeom>
            <a:ln>
              <a:solidFill>
                <a:srgbClr val="B163E1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连接符: 曲线 86">
              <a:extLst>
                <a:ext uri="{FF2B5EF4-FFF2-40B4-BE49-F238E27FC236}">
                  <a16:creationId xmlns:a16="http://schemas.microsoft.com/office/drawing/2014/main" id="{DFF6CD35-F9B1-C03A-5E8C-5F21DEF9745C}"/>
                </a:ext>
              </a:extLst>
            </p:cNvPr>
            <p:cNvCxnSpPr>
              <a:cxnSpLocks/>
              <a:stCxn id="54" idx="0"/>
              <a:endCxn id="49" idx="0"/>
            </p:cNvCxnSpPr>
            <p:nvPr/>
          </p:nvCxnSpPr>
          <p:spPr>
            <a:xfrm rot="16200000" flipV="1">
              <a:off x="5105609" y="-64279"/>
              <a:ext cx="12700" cy="4091220"/>
            </a:xfrm>
            <a:prstGeom prst="curvedConnector3">
              <a:avLst>
                <a:gd name="adj1" fmla="val 2796520"/>
              </a:avLst>
            </a:prstGeom>
            <a:ln>
              <a:solidFill>
                <a:srgbClr val="B163E1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连接符: 曲线 90">
              <a:extLst>
                <a:ext uri="{FF2B5EF4-FFF2-40B4-BE49-F238E27FC236}">
                  <a16:creationId xmlns:a16="http://schemas.microsoft.com/office/drawing/2014/main" id="{4E224598-F292-5AEA-3FD7-9F2B47C6AF31}"/>
                </a:ext>
              </a:extLst>
            </p:cNvPr>
            <p:cNvCxnSpPr>
              <a:cxnSpLocks/>
              <a:stCxn id="54" idx="0"/>
              <a:endCxn id="50" idx="0"/>
            </p:cNvCxnSpPr>
            <p:nvPr/>
          </p:nvCxnSpPr>
          <p:spPr>
            <a:xfrm rot="16200000" flipV="1">
              <a:off x="5631582" y="461694"/>
              <a:ext cx="12700" cy="3039274"/>
            </a:xfrm>
            <a:prstGeom prst="curvedConnector3">
              <a:avLst>
                <a:gd name="adj1" fmla="val 1917811"/>
              </a:avLst>
            </a:prstGeom>
            <a:ln>
              <a:solidFill>
                <a:srgbClr val="B163E1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文本框 94">
            <a:extLst>
              <a:ext uri="{FF2B5EF4-FFF2-40B4-BE49-F238E27FC236}">
                <a16:creationId xmlns:a16="http://schemas.microsoft.com/office/drawing/2014/main" id="{97AF6543-7D71-2715-F12E-CAF82C4EE1A2}"/>
              </a:ext>
            </a:extLst>
          </p:cNvPr>
          <p:cNvSpPr txBox="1"/>
          <p:nvPr/>
        </p:nvSpPr>
        <p:spPr>
          <a:xfrm>
            <a:off x="1173868" y="149179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accent2"/>
                </a:solidFill>
              </a:rPr>
              <a:t>隐藏</a:t>
            </a:r>
            <a:endParaRPr lang="en-US" altLang="zh-CN" sz="1600">
              <a:solidFill>
                <a:schemeClr val="accent2"/>
              </a:solidFill>
            </a:endParaRPr>
          </a:p>
          <a:p>
            <a:r>
              <a:rPr lang="zh-CN" altLang="en-US" sz="1600">
                <a:solidFill>
                  <a:schemeClr val="accent2"/>
                </a:solidFill>
              </a:rPr>
              <a:t>状态</a:t>
            </a:r>
            <a:endParaRPr lang="en-US" sz="1600">
              <a:solidFill>
                <a:schemeClr val="accent2"/>
              </a:solidFill>
            </a:endParaRPr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3C22E8D1-5458-D81F-62D9-391349D0B9C6}"/>
              </a:ext>
            </a:extLst>
          </p:cNvPr>
          <p:cNvGrpSpPr/>
          <p:nvPr/>
        </p:nvGrpSpPr>
        <p:grpSpPr>
          <a:xfrm>
            <a:off x="7157569" y="1606506"/>
            <a:ext cx="852197" cy="306059"/>
            <a:chOff x="7157569" y="1606506"/>
            <a:chExt cx="852197" cy="3060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矩形: 圆角 95">
                  <a:extLst>
                    <a:ext uri="{FF2B5EF4-FFF2-40B4-BE49-F238E27FC236}">
                      <a16:creationId xmlns:a16="http://schemas.microsoft.com/office/drawing/2014/main" id="{85A2E57C-79FA-CE5C-C901-4F8A7526C786}"/>
                    </a:ext>
                  </a:extLst>
                </p:cNvPr>
                <p:cNvSpPr/>
                <p:nvPr/>
              </p:nvSpPr>
              <p:spPr>
                <a:xfrm>
                  <a:off x="7400082" y="1606506"/>
                  <a:ext cx="609684" cy="306059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i="1"/>
                </a:p>
              </p:txBody>
            </p:sp>
          </mc:Choice>
          <mc:Fallback xmlns="">
            <p:sp>
              <p:nvSpPr>
                <p:cNvPr id="96" name="矩形: 圆角 95">
                  <a:extLst>
                    <a:ext uri="{FF2B5EF4-FFF2-40B4-BE49-F238E27FC236}">
                      <a16:creationId xmlns:a16="http://schemas.microsoft.com/office/drawing/2014/main" id="{85A2E57C-79FA-CE5C-C901-4F8A7526C78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00082" y="1606506"/>
                  <a:ext cx="609684" cy="306059"/>
                </a:xfrm>
                <a:prstGeom prst="roundRect">
                  <a:avLst/>
                </a:prstGeom>
                <a:blipFill>
                  <a:blip r:embed="rId10"/>
                  <a:stretch>
                    <a:fillRect b="-769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8" name="直接箭头连接符 97">
              <a:extLst>
                <a:ext uri="{FF2B5EF4-FFF2-40B4-BE49-F238E27FC236}">
                  <a16:creationId xmlns:a16="http://schemas.microsoft.com/office/drawing/2014/main" id="{293A81BC-3559-AF88-6530-83A0E807CA38}"/>
                </a:ext>
              </a:extLst>
            </p:cNvPr>
            <p:cNvCxnSpPr>
              <a:cxnSpLocks/>
              <a:endCxn id="96" idx="1"/>
            </p:cNvCxnSpPr>
            <p:nvPr/>
          </p:nvCxnSpPr>
          <p:spPr>
            <a:xfrm flipV="1">
              <a:off x="7157569" y="1759536"/>
              <a:ext cx="242513" cy="15302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03599120-25C8-7C7C-68CC-6F3CCAE8C3B0}"/>
              </a:ext>
            </a:extLst>
          </p:cNvPr>
          <p:cNvGrpSpPr/>
          <p:nvPr/>
        </p:nvGrpSpPr>
        <p:grpSpPr>
          <a:xfrm>
            <a:off x="741577" y="4000381"/>
            <a:ext cx="10806117" cy="1314001"/>
            <a:chOff x="741577" y="4000381"/>
            <a:chExt cx="10806117" cy="131400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E20A3909-4E43-DACE-3408-3F132FEA079B}"/>
                    </a:ext>
                  </a:extLst>
                </p:cNvPr>
                <p:cNvSpPr txBox="1"/>
                <p:nvPr/>
              </p:nvSpPr>
              <p:spPr>
                <a:xfrm>
                  <a:off x="2135336" y="4254931"/>
                  <a:ext cx="3470743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Softmax</m:t>
                        </m:r>
                        <m:d>
                          <m:d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2400"/>
                </a:p>
              </p:txBody>
            </p:sp>
          </mc:Choice>
          <mc:Fallback xmlns="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E20A3909-4E43-DACE-3408-3F132FEA07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5336" y="4254931"/>
                  <a:ext cx="3470743" cy="461665"/>
                </a:xfrm>
                <a:prstGeom prst="rect">
                  <a:avLst/>
                </a:prstGeom>
                <a:blipFill>
                  <a:blip r:embed="rId11"/>
                  <a:stretch>
                    <a:fillRect b="-131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CD5CA8F4-4A7C-4F8F-21E7-CA68EB00F32E}"/>
                    </a:ext>
                  </a:extLst>
                </p:cNvPr>
                <p:cNvSpPr txBox="1"/>
                <p:nvPr/>
              </p:nvSpPr>
              <p:spPr>
                <a:xfrm>
                  <a:off x="2749382" y="4762940"/>
                  <a:ext cx="237926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[0.27, 0.27, 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𝟒𝟔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CD5CA8F4-4A7C-4F8F-21E7-CA68EB00F32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9382" y="4762940"/>
                  <a:ext cx="2379268" cy="369332"/>
                </a:xfrm>
                <a:prstGeom prst="rect">
                  <a:avLst/>
                </a:prstGeom>
                <a:blipFill>
                  <a:blip r:embed="rId12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AEAAF2F-19A1-C1D2-4519-6EF03765EDB3}"/>
                </a:ext>
              </a:extLst>
            </p:cNvPr>
            <p:cNvSpPr txBox="1"/>
            <p:nvPr/>
          </p:nvSpPr>
          <p:spPr>
            <a:xfrm>
              <a:off x="741577" y="4305880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注意力权重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4E69FE9E-FFB1-3310-45CC-AE9619C4995F}"/>
                </a:ext>
              </a:extLst>
            </p:cNvPr>
            <p:cNvGrpSpPr/>
            <p:nvPr/>
          </p:nvGrpSpPr>
          <p:grpSpPr>
            <a:xfrm>
              <a:off x="5966862" y="4211497"/>
              <a:ext cx="5580832" cy="1102885"/>
              <a:chOff x="6438963" y="4019720"/>
              <a:chExt cx="5580832" cy="1102885"/>
            </a:xfrm>
          </p:grpSpPr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7748B8B4-B0DF-E30D-3823-59C275CA9C81}"/>
                  </a:ext>
                </a:extLst>
              </p:cNvPr>
              <p:cNvSpPr txBox="1"/>
              <p:nvPr/>
            </p:nvSpPr>
            <p:spPr>
              <a:xfrm>
                <a:off x="6438963" y="4279247"/>
                <a:ext cx="13388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/>
                  <a:t>注意力分数</a:t>
                </a:r>
                <a:endParaRPr lang="en-US" altLang="zh-CN" b="1"/>
              </a:p>
              <a:p>
                <a:pPr algn="ctr"/>
                <a:r>
                  <a:rPr lang="zh-CN" altLang="en-US" b="1"/>
                  <a:t> </a:t>
                </a:r>
                <a:r>
                  <a:rPr lang="en-US" altLang="zh-CN"/>
                  <a:t>(</a:t>
                </a:r>
                <a:r>
                  <a:rPr lang="zh-CN" altLang="en-US"/>
                  <a:t>点积</a:t>
                </a:r>
                <a:r>
                  <a:rPr lang="en-US" altLang="zh-CN"/>
                  <a:t>)</a:t>
                </a:r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14B2D291-5BC7-3D5F-BCB1-603D4705DA47}"/>
                      </a:ext>
                    </a:extLst>
                  </p:cNvPr>
                  <p:cNvSpPr txBox="1"/>
                  <p:nvPr/>
                </p:nvSpPr>
                <p:spPr>
                  <a:xfrm>
                    <a:off x="7828204" y="4019720"/>
                    <a:ext cx="4191591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=0.5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×1+0.5×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0=0.5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14B2D291-5BC7-3D5F-BCB1-603D4705DA4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28204" y="4019720"/>
                    <a:ext cx="4191591" cy="338554"/>
                  </a:xfrm>
                  <a:prstGeom prst="rect">
                    <a:avLst/>
                  </a:prstGeom>
                  <a:blipFill>
                    <a:blip r:embed="rId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文本框 66">
                    <a:extLst>
                      <a:ext uri="{FF2B5EF4-FFF2-40B4-BE49-F238E27FC236}">
                        <a16:creationId xmlns:a16="http://schemas.microsoft.com/office/drawing/2014/main" id="{0714AEA9-DF46-8E80-C588-9FF23339C6A5}"/>
                      </a:ext>
                    </a:extLst>
                  </p:cNvPr>
                  <p:cNvSpPr txBox="1"/>
                  <p:nvPr/>
                </p:nvSpPr>
                <p:spPr>
                  <a:xfrm>
                    <a:off x="7828203" y="4401885"/>
                    <a:ext cx="4191591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=0.5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+0.5×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1=0.5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7" name="文本框 66">
                    <a:extLst>
                      <a:ext uri="{FF2B5EF4-FFF2-40B4-BE49-F238E27FC236}">
                        <a16:creationId xmlns:a16="http://schemas.microsoft.com/office/drawing/2014/main" id="{0714AEA9-DF46-8E80-C588-9FF23339C6A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28203" y="4401885"/>
                    <a:ext cx="4191591" cy="338554"/>
                  </a:xfrm>
                  <a:prstGeom prst="rect">
                    <a:avLst/>
                  </a:prstGeom>
                  <a:blipFill>
                    <a:blip r:embed="rId2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文本框 67">
                    <a:extLst>
                      <a:ext uri="{FF2B5EF4-FFF2-40B4-BE49-F238E27FC236}">
                        <a16:creationId xmlns:a16="http://schemas.microsoft.com/office/drawing/2014/main" id="{C3B541F7-439C-448E-DF98-89060639FF3C}"/>
                      </a:ext>
                    </a:extLst>
                  </p:cNvPr>
                  <p:cNvSpPr txBox="1"/>
                  <p:nvPr/>
                </p:nvSpPr>
                <p:spPr>
                  <a:xfrm>
                    <a:off x="7828202" y="4784051"/>
                    <a:ext cx="4191591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=0.5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+0.5×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1=1.0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8" name="文本框 67">
                    <a:extLst>
                      <a:ext uri="{FF2B5EF4-FFF2-40B4-BE49-F238E27FC236}">
                        <a16:creationId xmlns:a16="http://schemas.microsoft.com/office/drawing/2014/main" id="{C3B541F7-439C-448E-DF98-89060639FF3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28202" y="4784051"/>
                    <a:ext cx="4191591" cy="338554"/>
                  </a:xfrm>
                  <a:prstGeom prst="rect">
                    <a:avLst/>
                  </a:prstGeom>
                  <a:blipFill>
                    <a:blip r:embed="rId2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82" name="左大括号 81">
                <a:extLst>
                  <a:ext uri="{FF2B5EF4-FFF2-40B4-BE49-F238E27FC236}">
                    <a16:creationId xmlns:a16="http://schemas.microsoft.com/office/drawing/2014/main" id="{E4E815EC-5843-CC59-5073-9589236461CF}"/>
                  </a:ext>
                </a:extLst>
              </p:cNvPr>
              <p:cNvSpPr/>
              <p:nvPr/>
            </p:nvSpPr>
            <p:spPr>
              <a:xfrm>
                <a:off x="7726649" y="4186989"/>
                <a:ext cx="159741" cy="831835"/>
              </a:xfrm>
              <a:prstGeom prst="leftBrace">
                <a:avLst>
                  <a:gd name="adj1" fmla="val 41043"/>
                  <a:gd name="adj2" fmla="val 50000"/>
                </a:avLst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621F5F75-6BFE-7EDE-3CEE-BEE5B68E2357}"/>
                    </a:ext>
                  </a:extLst>
                </p:cNvPr>
                <p:cNvSpPr txBox="1"/>
                <p:nvPr/>
              </p:nvSpPr>
              <p:spPr>
                <a:xfrm>
                  <a:off x="4796801" y="4000381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621F5F75-6BFE-7EDE-3CEE-BEE5B68E23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96801" y="4000381"/>
                  <a:ext cx="490424" cy="369332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D0DFA2AA-6983-21F1-F7C8-1B348B0E422F}"/>
                    </a:ext>
                  </a:extLst>
                </p:cNvPr>
                <p:cNvSpPr txBox="1"/>
                <p:nvPr/>
              </p:nvSpPr>
              <p:spPr>
                <a:xfrm>
                  <a:off x="4254011" y="4000381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D0DFA2AA-6983-21F1-F7C8-1B348B0E42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54011" y="4000381"/>
                  <a:ext cx="490424" cy="369332"/>
                </a:xfrm>
                <a:prstGeom prst="rect">
                  <a:avLst/>
                </a:prstGeom>
                <a:blipFill>
                  <a:blip r:embed="rId24"/>
                  <a:stretch>
                    <a:fillRect b="-98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FB8F1352-CA4B-C6E7-93C9-F0F39FDCE98F}"/>
              </a:ext>
            </a:extLst>
          </p:cNvPr>
          <p:cNvGrpSpPr/>
          <p:nvPr/>
        </p:nvGrpSpPr>
        <p:grpSpPr>
          <a:xfrm>
            <a:off x="750771" y="3253511"/>
            <a:ext cx="9637507" cy="849300"/>
            <a:chOff x="750771" y="3253511"/>
            <a:chExt cx="9637507" cy="84930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AD172271-1C9B-895D-E974-1007BDE57E33}"/>
                </a:ext>
              </a:extLst>
            </p:cNvPr>
            <p:cNvSpPr txBox="1"/>
            <p:nvPr/>
          </p:nvSpPr>
          <p:spPr>
            <a:xfrm>
              <a:off x="750771" y="359497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设：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30BCB486-3061-EED6-E86E-34CFDC49077E}"/>
                    </a:ext>
                  </a:extLst>
                </p:cNvPr>
                <p:cNvSpPr txBox="1"/>
                <p:nvPr/>
              </p:nvSpPr>
              <p:spPr>
                <a:xfrm>
                  <a:off x="1252428" y="3594979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=[ 1, 0 ]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30BCB486-3061-EED6-E86E-34CFDC4907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52428" y="3594979"/>
                  <a:ext cx="1372634" cy="369332"/>
                </a:xfrm>
                <a:prstGeom prst="rect">
                  <a:avLst/>
                </a:prstGeom>
                <a:blipFill>
                  <a:blip r:embed="rId25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A99061AE-CE84-AD51-2C76-6FF41467F86C}"/>
                    </a:ext>
                  </a:extLst>
                </p:cNvPr>
                <p:cNvSpPr txBox="1"/>
                <p:nvPr/>
              </p:nvSpPr>
              <p:spPr>
                <a:xfrm>
                  <a:off x="2714269" y="3594979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=[ 0, 1 ]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A99061AE-CE84-AD51-2C76-6FF41467F8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14269" y="3594979"/>
                  <a:ext cx="1372634" cy="369332"/>
                </a:xfrm>
                <a:prstGeom prst="rect">
                  <a:avLst/>
                </a:prstGeom>
                <a:blipFill>
                  <a:blip r:embed="rId26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703CB783-C6B5-F993-5BD5-ABC9C233628D}"/>
                    </a:ext>
                  </a:extLst>
                </p:cNvPr>
                <p:cNvSpPr txBox="1"/>
                <p:nvPr/>
              </p:nvSpPr>
              <p:spPr>
                <a:xfrm>
                  <a:off x="4197538" y="3594979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=[ 1, 1 ]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703CB783-C6B5-F993-5BD5-ABC9C23362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97538" y="3594979"/>
                  <a:ext cx="1372634" cy="369332"/>
                </a:xfrm>
                <a:prstGeom prst="rect">
                  <a:avLst/>
                </a:prstGeom>
                <a:blipFill>
                  <a:blip r:embed="rId27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E3612265-5FB2-0284-02DC-67408698ABAE}"/>
                    </a:ext>
                  </a:extLst>
                </p:cNvPr>
                <p:cNvSpPr txBox="1"/>
                <p:nvPr/>
              </p:nvSpPr>
              <p:spPr>
                <a:xfrm>
                  <a:off x="5962838" y="3594979"/>
                  <a:ext cx="186536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=[ 0.5, 0.5 ]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E3612265-5FB2-0284-02DC-67408698ABA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2838" y="3594979"/>
                  <a:ext cx="1865366" cy="369332"/>
                </a:xfrm>
                <a:prstGeom prst="rect">
                  <a:avLst/>
                </a:prstGeom>
                <a:blipFill>
                  <a:blip r:embed="rId28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文本框 77">
                  <a:extLst>
                    <a:ext uri="{FF2B5EF4-FFF2-40B4-BE49-F238E27FC236}">
                      <a16:creationId xmlns:a16="http://schemas.microsoft.com/office/drawing/2014/main" id="{6CD4D7D2-7950-1606-E101-E0057CA9968D}"/>
                    </a:ext>
                  </a:extLst>
                </p:cNvPr>
                <p:cNvSpPr txBox="1"/>
                <p:nvPr/>
              </p:nvSpPr>
              <p:spPr>
                <a:xfrm flipH="1">
                  <a:off x="7750627" y="3456480"/>
                  <a:ext cx="2637651" cy="646331"/>
                </a:xfrm>
                <a:prstGeom prst="homePlate">
                  <a:avLst/>
                </a:prstGeom>
                <a:noFill/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/>
                    <a:t>此时相当于</a:t>
                  </a:r>
                  <a:r>
                    <a:rPr lang="zh-CN" altLang="en-US" b="1"/>
                    <a:t>查询</a:t>
                  </a:r>
                  <a:r>
                    <a:rPr lang="zh-CN" altLang="en-US"/>
                    <a:t>向量</a:t>
                  </a:r>
                  <a14:m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𝑄</m:t>
                      </m:r>
                    </m:oMath>
                  </a14:m>
                  <a:endParaRPr lang="en-US" altLang="zh-CN"/>
                </a:p>
                <a:p>
                  <a:r>
                    <a:rPr lang="zh-CN" altLang="en-US" sz="1800"/>
                    <a:t>动态指导注意力的方向</a:t>
                  </a:r>
                  <a:endParaRPr lang="en-US"/>
                </a:p>
              </p:txBody>
            </p:sp>
          </mc:Choice>
          <mc:Fallback xmlns="">
            <p:sp>
              <p:nvSpPr>
                <p:cNvPr id="78" name="文本框 77">
                  <a:extLst>
                    <a:ext uri="{FF2B5EF4-FFF2-40B4-BE49-F238E27FC236}">
                      <a16:creationId xmlns:a16="http://schemas.microsoft.com/office/drawing/2014/main" id="{6CD4D7D2-7950-1606-E101-E0057CA996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7750627" y="3456480"/>
                  <a:ext cx="2637651" cy="646331"/>
                </a:xfrm>
                <a:prstGeom prst="homePlate">
                  <a:avLst/>
                </a:prstGeom>
                <a:blipFill>
                  <a:blip r:embed="rId29"/>
                  <a:stretch>
                    <a:fillRect t="-3704" r="-2069" b="-12963"/>
                  </a:stretch>
                </a:blipFill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14479882-EAAC-0BCA-7897-F383CC7B4393}"/>
                    </a:ext>
                  </a:extLst>
                </p:cNvPr>
                <p:cNvSpPr txBox="1"/>
                <p:nvPr/>
              </p:nvSpPr>
              <p:spPr>
                <a:xfrm>
                  <a:off x="5950934" y="3253511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14479882-EAAC-0BCA-7897-F383CC7B43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50934" y="3253511"/>
                  <a:ext cx="490424" cy="369332"/>
                </a:xfrm>
                <a:prstGeom prst="rect">
                  <a:avLst/>
                </a:prstGeom>
                <a:blipFill>
                  <a:blip r:embed="rId30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EF72486-8A0D-27B9-115D-5C83C4E2D650}"/>
              </a:ext>
            </a:extLst>
          </p:cNvPr>
          <p:cNvGrpSpPr/>
          <p:nvPr/>
        </p:nvGrpSpPr>
        <p:grpSpPr>
          <a:xfrm>
            <a:off x="750771" y="5151000"/>
            <a:ext cx="5020863" cy="753668"/>
            <a:chOff x="750771" y="5151000"/>
            <a:chExt cx="5020863" cy="753668"/>
          </a:xfrm>
        </p:grpSpPr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9E03AAD-D814-E9BD-5480-16CEAE2FC146}"/>
                </a:ext>
              </a:extLst>
            </p:cNvPr>
            <p:cNvSpPr txBox="1"/>
            <p:nvPr/>
          </p:nvSpPr>
          <p:spPr>
            <a:xfrm>
              <a:off x="750771" y="5423030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上下文向量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07835EFC-9121-237B-C236-E56C1BB55D77}"/>
                    </a:ext>
                  </a:extLst>
                </p:cNvPr>
                <p:cNvSpPr txBox="1"/>
                <p:nvPr/>
              </p:nvSpPr>
              <p:spPr>
                <a:xfrm>
                  <a:off x="2405473" y="5335666"/>
                  <a:ext cx="1759584" cy="56900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20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𝒉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US" sz="1600"/>
                </a:p>
              </p:txBody>
            </p:sp>
          </mc:Choice>
          <mc:Fallback xmlns="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07835EFC-9121-237B-C236-E56C1BB55D7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5473" y="5335666"/>
                  <a:ext cx="1759584" cy="569002"/>
                </a:xfrm>
                <a:prstGeom prst="rect">
                  <a:avLst/>
                </a:prstGeom>
                <a:blipFill>
                  <a:blip r:embed="rId3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7FB6A02C-13EF-D345-64B4-A1EFDC18398E}"/>
                    </a:ext>
                  </a:extLst>
                </p:cNvPr>
                <p:cNvSpPr txBox="1"/>
                <p:nvPr/>
              </p:nvSpPr>
              <p:spPr>
                <a:xfrm>
                  <a:off x="4105408" y="5423030"/>
                  <a:ext cx="166622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[0.7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 0.7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7FB6A02C-13EF-D345-64B4-A1EFDC1839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5408" y="5423030"/>
                  <a:ext cx="1666226" cy="369332"/>
                </a:xfrm>
                <a:prstGeom prst="rect">
                  <a:avLst/>
                </a:prstGeom>
                <a:blipFill>
                  <a:blip r:embed="rId32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AA6B570E-42FE-B4F2-194D-36D40E02AA67}"/>
                    </a:ext>
                  </a:extLst>
                </p:cNvPr>
                <p:cNvSpPr txBox="1"/>
                <p:nvPr/>
              </p:nvSpPr>
              <p:spPr>
                <a:xfrm>
                  <a:off x="3765782" y="5151000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AA6B570E-42FE-B4F2-194D-36D40E02AA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65782" y="5151000"/>
                  <a:ext cx="490424" cy="369332"/>
                </a:xfrm>
                <a:prstGeom prst="rect">
                  <a:avLst/>
                </a:prstGeom>
                <a:blipFill>
                  <a:blip r:embed="rId3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6C3CA694-A5CB-4BBB-C8BA-37920D68FFFC}"/>
              </a:ext>
            </a:extLst>
          </p:cNvPr>
          <p:cNvGrpSpPr/>
          <p:nvPr/>
        </p:nvGrpSpPr>
        <p:grpSpPr>
          <a:xfrm>
            <a:off x="741577" y="6035650"/>
            <a:ext cx="10148633" cy="400110"/>
            <a:chOff x="741577" y="6035650"/>
            <a:chExt cx="10148633" cy="400110"/>
          </a:xfrm>
        </p:grpSpPr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5ABFAAFC-F714-7987-890B-BFABF0A9CDCC}"/>
                </a:ext>
              </a:extLst>
            </p:cNvPr>
            <p:cNvSpPr txBox="1"/>
            <p:nvPr/>
          </p:nvSpPr>
          <p:spPr>
            <a:xfrm>
              <a:off x="741577" y="6035650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预测输出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C66ACB3A-E71B-E22A-89FE-E4B6A6B3D282}"/>
                    </a:ext>
                  </a:extLst>
                </p:cNvPr>
                <p:cNvSpPr txBox="1"/>
                <p:nvPr/>
              </p:nvSpPr>
              <p:spPr>
                <a:xfrm>
                  <a:off x="2276655" y="6035650"/>
                  <a:ext cx="477015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000" i="1">
                          <a:latin typeface="Cambria Math" panose="02040503050406030204" pitchFamily="18" charset="0"/>
                        </a:rPr>
                        <m:t>融入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zh-CN" altLang="en-US" sz="2000"/>
                    <a:t>后，输入分类层，生成“</a:t>
                  </a:r>
                  <a:r>
                    <a:rPr lang="en-US" altLang="zh-CN" sz="2000" b="1">
                      <a:solidFill>
                        <a:srgbClr val="B163E1"/>
                      </a:solidFill>
                    </a:rPr>
                    <a:t>happy</a:t>
                  </a:r>
                  <a:r>
                    <a:rPr lang="zh-CN" altLang="en-US" sz="2000"/>
                    <a:t>”</a:t>
                  </a:r>
                  <a:r>
                    <a:rPr lang="en-US" altLang="zh-CN" sz="2000"/>
                    <a:t>.</a:t>
                  </a:r>
                  <a:endParaRPr lang="en-US" sz="2000"/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C66ACB3A-E71B-E22A-89FE-E4B6A6B3D2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6655" y="6035650"/>
                  <a:ext cx="4770152" cy="400110"/>
                </a:xfrm>
                <a:prstGeom prst="rect">
                  <a:avLst/>
                </a:prstGeom>
                <a:blipFill>
                  <a:blip r:embed="rId34"/>
                  <a:stretch>
                    <a:fillRect t="-7576" r="-766" b="-2575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6410DFF1-4186-0933-D244-68551FC624D5}"/>
                </a:ext>
              </a:extLst>
            </p:cNvPr>
            <p:cNvSpPr txBox="1"/>
            <p:nvPr/>
          </p:nvSpPr>
          <p:spPr>
            <a:xfrm>
              <a:off x="7114817" y="6035650"/>
              <a:ext cx="37753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/>
                <a:t>实现了两种语言单词间的</a:t>
              </a:r>
              <a:r>
                <a:rPr lang="zh-CN" altLang="en-US" sz="2000" b="1">
                  <a:solidFill>
                    <a:schemeClr val="accent1"/>
                  </a:solidFill>
                </a:rPr>
                <a:t>软对齐</a:t>
              </a:r>
              <a:endParaRPr lang="en-US" sz="2000" b="1">
                <a:solidFill>
                  <a:schemeClr val="accent1"/>
                </a:solidFill>
              </a:endParaRPr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11C90782-70EB-2CEE-49F8-7D1B6BE342ED}"/>
              </a:ext>
            </a:extLst>
          </p:cNvPr>
          <p:cNvSpPr txBox="1"/>
          <p:nvPr/>
        </p:nvSpPr>
        <p:spPr>
          <a:xfrm>
            <a:off x="326695" y="219167"/>
            <a:ext cx="24226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1">
                    <a:lumMod val="50000"/>
                  </a:schemeClr>
                </a:solidFill>
              </a:rPr>
              <a:t>Cross-Attention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19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754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4C3C2-1E3A-4761-ACE1-A2175497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提 纲</a:t>
            </a:r>
            <a:endParaRPr 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8DC94F1-AD93-96CA-CA3A-4CAC2A60EE6B}"/>
              </a:ext>
            </a:extLst>
          </p:cNvPr>
          <p:cNvSpPr txBox="1"/>
          <p:nvPr/>
        </p:nvSpPr>
        <p:spPr>
          <a:xfrm>
            <a:off x="1441918" y="1587317"/>
            <a:ext cx="4334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① </a:t>
            </a:r>
            <a:r>
              <a:rPr lang="en-US" altLang="zh-CN" sz="3200"/>
              <a:t>Seq</a:t>
            </a:r>
            <a:r>
              <a:rPr lang="en-US" altLang="zh-CN" sz="320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altLang="zh-CN" sz="3200"/>
              <a:t>Seq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681BE1-3D04-A475-11BB-2F7E749F394C}"/>
              </a:ext>
            </a:extLst>
          </p:cNvPr>
          <p:cNvSpPr txBox="1"/>
          <p:nvPr/>
        </p:nvSpPr>
        <p:spPr>
          <a:xfrm>
            <a:off x="1441918" y="2524809"/>
            <a:ext cx="4334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② </a:t>
            </a:r>
            <a:r>
              <a:rPr lang="zh-CN" altLang="en-US" sz="3200" b="1">
                <a:solidFill>
                  <a:schemeClr val="accent2"/>
                </a:solidFill>
              </a:rPr>
              <a:t>注意力</a:t>
            </a:r>
            <a:r>
              <a:rPr lang="zh-CN" altLang="en-US" sz="3200"/>
              <a:t> 机制</a:t>
            </a:r>
            <a:endParaRPr lang="en-US" altLang="zh-CN" sz="32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27AE7F-1D04-13AB-E3B8-578423826E7B}"/>
              </a:ext>
            </a:extLst>
          </p:cNvPr>
          <p:cNvSpPr txBox="1"/>
          <p:nvPr/>
        </p:nvSpPr>
        <p:spPr>
          <a:xfrm>
            <a:off x="1441918" y="3462301"/>
            <a:ext cx="4781211" cy="584775"/>
          </a:xfrm>
          <a:prstGeom prst="homePlat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/>
              <a:t>③ </a:t>
            </a:r>
            <a:r>
              <a:rPr lang="en-US" altLang="zh-CN" sz="3200" b="1">
                <a:solidFill>
                  <a:srgbClr val="FF0000"/>
                </a:solidFill>
              </a:rPr>
              <a:t>Transformer</a:t>
            </a:r>
            <a:r>
              <a:rPr lang="en-US" altLang="zh-CN" sz="3200"/>
              <a:t> </a:t>
            </a:r>
            <a:r>
              <a:rPr lang="zh-CN" altLang="en-US" sz="3200"/>
              <a:t>架构</a:t>
            </a:r>
            <a:endParaRPr lang="en-US" altLang="zh-CN" sz="32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016AA33-1ABC-BEDF-C476-660939557CC4}"/>
              </a:ext>
            </a:extLst>
          </p:cNvPr>
          <p:cNvSpPr txBox="1"/>
          <p:nvPr/>
        </p:nvSpPr>
        <p:spPr>
          <a:xfrm>
            <a:off x="1441919" y="4399793"/>
            <a:ext cx="3061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④ </a:t>
            </a:r>
            <a:r>
              <a:rPr lang="en-US" altLang="zh-CN" sz="3200"/>
              <a:t>BERT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E2E5B44-08F8-AF00-570C-82E9C106E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7" y="949987"/>
            <a:ext cx="3923235" cy="568722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2F0AE34-B97B-26AE-FA24-E6C0A4EEFFD0}"/>
              </a:ext>
            </a:extLst>
          </p:cNvPr>
          <p:cNvSpPr txBox="1"/>
          <p:nvPr/>
        </p:nvSpPr>
        <p:spPr>
          <a:xfrm>
            <a:off x="1441919" y="5337285"/>
            <a:ext cx="3061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⑤ </a:t>
            </a:r>
            <a:r>
              <a:rPr lang="en-US" altLang="zh-CN" sz="3200"/>
              <a:t>GPT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9225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7495D3-E53B-2CCB-2353-B24C244ED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带有 注意力</a:t>
            </a:r>
            <a:endParaRPr lang="en-US"/>
          </a:p>
        </p:txBody>
      </p:sp>
      <p:pic>
        <p:nvPicPr>
          <p:cNvPr id="4" name="seq2seq_7">
            <a:hlinkClick r:id="" action="ppaction://media"/>
            <a:extLst>
              <a:ext uri="{FF2B5EF4-FFF2-40B4-BE49-F238E27FC236}">
                <a16:creationId xmlns:a16="http://schemas.microsoft.com/office/drawing/2014/main" id="{9ED41580-7239-F930-7873-16353D8B56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2739"/>
            <a:ext cx="12192000" cy="53467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935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CB8425-9071-75EB-A619-1AE7AF9F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解码器 在生成时的关注点</a:t>
            </a:r>
            <a:endParaRPr lang="en-US"/>
          </a:p>
        </p:txBody>
      </p:sp>
      <p:pic>
        <p:nvPicPr>
          <p:cNvPr id="4" name="seq2seq_9">
            <a:hlinkClick r:id="" action="ppaction://media"/>
            <a:extLst>
              <a:ext uri="{FF2B5EF4-FFF2-40B4-BE49-F238E27FC236}">
                <a16:creationId xmlns:a16="http://schemas.microsoft.com/office/drawing/2014/main" id="{0DBF1EC7-13F0-B8A6-4491-CCB3F49341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8250" y="959951"/>
            <a:ext cx="9715500" cy="42291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31410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AB91E-92E5-C0C5-35B7-357746CAC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8BE528C-8171-B610-E271-E0C917BDB5BD}"/>
              </a:ext>
            </a:extLst>
          </p:cNvPr>
          <p:cNvCxnSpPr>
            <a:cxnSpLocks/>
            <a:stCxn id="60" idx="0"/>
            <a:endCxn id="6" idx="2"/>
          </p:cNvCxnSpPr>
          <p:nvPr/>
        </p:nvCxnSpPr>
        <p:spPr>
          <a:xfrm flipH="1" flipV="1">
            <a:off x="2624396" y="1944918"/>
            <a:ext cx="2405" cy="2743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2FEFA69-BD7E-EF83-9F38-43260DD66AB7}"/>
              </a:ext>
            </a:extLst>
          </p:cNvPr>
          <p:cNvCxnSpPr>
            <a:cxnSpLocks/>
            <a:stCxn id="69" idx="0"/>
            <a:endCxn id="7" idx="2"/>
          </p:cNvCxnSpPr>
          <p:nvPr/>
        </p:nvCxnSpPr>
        <p:spPr>
          <a:xfrm flipV="1">
            <a:off x="3723048" y="1944918"/>
            <a:ext cx="3" cy="2743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A7E2F6B-23BF-54B2-CF70-218F922E0157}"/>
              </a:ext>
            </a:extLst>
          </p:cNvPr>
          <p:cNvCxnSpPr>
            <a:cxnSpLocks/>
            <a:stCxn id="73" idx="0"/>
            <a:endCxn id="8" idx="2"/>
          </p:cNvCxnSpPr>
          <p:nvPr/>
        </p:nvCxnSpPr>
        <p:spPr>
          <a:xfrm flipH="1" flipV="1">
            <a:off x="4821706" y="1944918"/>
            <a:ext cx="0" cy="2743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矩形 97">
            <a:extLst>
              <a:ext uri="{FF2B5EF4-FFF2-40B4-BE49-F238E27FC236}">
                <a16:creationId xmlns:a16="http://schemas.microsoft.com/office/drawing/2014/main" id="{833F85B7-BEFC-3C84-D102-06662DE27ECC}"/>
              </a:ext>
            </a:extLst>
          </p:cNvPr>
          <p:cNvSpPr/>
          <p:nvPr/>
        </p:nvSpPr>
        <p:spPr>
          <a:xfrm>
            <a:off x="2090703" y="2225966"/>
            <a:ext cx="3267628" cy="3552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C734358-89DC-089B-ECDA-554D766A1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>
                <a:solidFill>
                  <a:srgbClr val="FF0000"/>
                </a:solidFill>
              </a:rPr>
              <a:t>自</a:t>
            </a:r>
            <a:r>
              <a:rPr lang="zh-CN" altLang="en-US"/>
              <a:t>注意力</a:t>
            </a:r>
            <a:endParaRPr 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221DAC5-1F86-3B49-EE9D-8A172461994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141746" y="1784898"/>
            <a:ext cx="1267097" cy="0"/>
          </a:xfrm>
          <a:prstGeom prst="straightConnector1">
            <a:avLst/>
          </a:prstGeom>
          <a:ln w="57150">
            <a:solidFill>
              <a:srgbClr val="FF0000">
                <a:alpha val="50196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FD88859-9B20-E282-E62F-999B41FF158E}"/>
              </a:ext>
            </a:extLst>
          </p:cNvPr>
          <p:cNvSpPr/>
          <p:nvPr/>
        </p:nvSpPr>
        <p:spPr>
          <a:xfrm>
            <a:off x="2304356" y="1624878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9ECA37-1A52-EDC5-ED44-556265977B2C}"/>
              </a:ext>
            </a:extLst>
          </p:cNvPr>
          <p:cNvSpPr/>
          <p:nvPr/>
        </p:nvSpPr>
        <p:spPr>
          <a:xfrm>
            <a:off x="3403011" y="1624878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D5F95FA-AD81-8641-4EFA-239821EFD0BE}"/>
              </a:ext>
            </a:extLst>
          </p:cNvPr>
          <p:cNvSpPr/>
          <p:nvPr/>
        </p:nvSpPr>
        <p:spPr>
          <a:xfrm>
            <a:off x="4501666" y="1624878"/>
            <a:ext cx="64008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D14CF49-277E-9307-25CF-7C5D69EB6C52}"/>
              </a:ext>
            </a:extLst>
          </p:cNvPr>
          <p:cNvSpPr/>
          <p:nvPr/>
        </p:nvSpPr>
        <p:spPr>
          <a:xfrm>
            <a:off x="6408843" y="1624878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C61F9CD-B0EC-9960-A324-55A6403B5C3F}"/>
              </a:ext>
            </a:extLst>
          </p:cNvPr>
          <p:cNvSpPr/>
          <p:nvPr/>
        </p:nvSpPr>
        <p:spPr>
          <a:xfrm>
            <a:off x="7507498" y="1624878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0B6D966-1AC8-F129-CFDF-110770F0CBC3}"/>
              </a:ext>
            </a:extLst>
          </p:cNvPr>
          <p:cNvSpPr/>
          <p:nvPr/>
        </p:nvSpPr>
        <p:spPr>
          <a:xfrm>
            <a:off x="8606153" y="1624878"/>
            <a:ext cx="640080" cy="3200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1B84903-FDD8-F376-DBEB-553723686A91}"/>
              </a:ext>
            </a:extLst>
          </p:cNvPr>
          <p:cNvSpPr/>
          <p:nvPr/>
        </p:nvSpPr>
        <p:spPr>
          <a:xfrm>
            <a:off x="9704808" y="1624878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F4B5D9A-1EC0-E00D-6C0E-2A8F6D607765}"/>
              </a:ext>
            </a:extLst>
          </p:cNvPr>
          <p:cNvSpPr/>
          <p:nvPr/>
        </p:nvSpPr>
        <p:spPr>
          <a:xfrm>
            <a:off x="10803462" y="1624878"/>
            <a:ext cx="640080" cy="32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0B6DA52-1169-7A5D-0E3E-BA1FAE6B0286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944436" y="1784898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9B05BC5-946D-C25C-F121-F94BCF0C48A5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043091" y="1784898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6AC660B-5EA1-8882-3C6B-21CFC1825EA8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7048923" y="1784898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CB6B88D-79FE-B1CC-81DC-DB0D0BB5E4BF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8147578" y="1784898"/>
            <a:ext cx="4585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11D4C68D-C1AB-A5B3-CAE2-47496263774C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9246233" y="1784898"/>
            <a:ext cx="458575" cy="0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D674926-0B22-0F5A-BB13-12FB29F47A22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10344888" y="1784898"/>
            <a:ext cx="458574" cy="0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367362DD-62D9-9932-1ECF-0BDF7C0D748E}"/>
              </a:ext>
            </a:extLst>
          </p:cNvPr>
          <p:cNvCxnSpPr>
            <a:cxnSpLocks/>
            <a:stCxn id="36" idx="0"/>
            <a:endCxn id="9" idx="2"/>
          </p:cNvCxnSpPr>
          <p:nvPr/>
        </p:nvCxnSpPr>
        <p:spPr>
          <a:xfrm flipV="1">
            <a:off x="6728883" y="1944918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FE2B5CB-9B60-AE6E-B444-645063FECF1B}"/>
              </a:ext>
            </a:extLst>
          </p:cNvPr>
          <p:cNvCxnSpPr>
            <a:cxnSpLocks/>
            <a:stCxn id="37" idx="0"/>
            <a:endCxn id="10" idx="2"/>
          </p:cNvCxnSpPr>
          <p:nvPr/>
        </p:nvCxnSpPr>
        <p:spPr>
          <a:xfrm flipV="1">
            <a:off x="7827538" y="1944918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64CD455A-AC9A-B485-A256-5B10F86B31EE}"/>
              </a:ext>
            </a:extLst>
          </p:cNvPr>
          <p:cNvCxnSpPr>
            <a:cxnSpLocks/>
            <a:stCxn id="38" idx="0"/>
            <a:endCxn id="11" idx="2"/>
          </p:cNvCxnSpPr>
          <p:nvPr/>
        </p:nvCxnSpPr>
        <p:spPr>
          <a:xfrm flipV="1">
            <a:off x="8926193" y="1944918"/>
            <a:ext cx="0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7C34561-AB3D-5AD1-5C41-4135F71AA692}"/>
              </a:ext>
            </a:extLst>
          </p:cNvPr>
          <p:cNvCxnSpPr>
            <a:cxnSpLocks/>
            <a:stCxn id="39" idx="0"/>
            <a:endCxn id="12" idx="2"/>
          </p:cNvCxnSpPr>
          <p:nvPr/>
        </p:nvCxnSpPr>
        <p:spPr>
          <a:xfrm flipH="1" flipV="1">
            <a:off x="10024848" y="1944918"/>
            <a:ext cx="1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D4CE085-14E7-72D7-2981-371E29FC967D}"/>
              </a:ext>
            </a:extLst>
          </p:cNvPr>
          <p:cNvCxnSpPr>
            <a:cxnSpLocks/>
            <a:stCxn id="40" idx="0"/>
            <a:endCxn id="13" idx="2"/>
          </p:cNvCxnSpPr>
          <p:nvPr/>
        </p:nvCxnSpPr>
        <p:spPr>
          <a:xfrm flipH="1" flipV="1">
            <a:off x="11123502" y="1944918"/>
            <a:ext cx="1" cy="378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E4D6C42-5D82-29F0-EAF9-2ACDC08F6904}"/>
              </a:ext>
            </a:extLst>
          </p:cNvPr>
          <p:cNvCxnSpPr>
            <a:cxnSpLocks/>
            <a:stCxn id="9" idx="0"/>
            <a:endCxn id="41" idx="2"/>
          </p:cNvCxnSpPr>
          <p:nvPr/>
        </p:nvCxnSpPr>
        <p:spPr>
          <a:xfrm flipV="1">
            <a:off x="6728883" y="1295985"/>
            <a:ext cx="0" cy="328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9AA30614-8D30-0E69-D7DC-F5F406265986}"/>
              </a:ext>
            </a:extLst>
          </p:cNvPr>
          <p:cNvCxnSpPr>
            <a:cxnSpLocks/>
            <a:stCxn id="10" idx="0"/>
            <a:endCxn id="42" idx="2"/>
          </p:cNvCxnSpPr>
          <p:nvPr/>
        </p:nvCxnSpPr>
        <p:spPr>
          <a:xfrm flipV="1">
            <a:off x="7827538" y="1295985"/>
            <a:ext cx="0" cy="328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A152074-29A2-5DA7-05B6-4F6860FE2646}"/>
              </a:ext>
            </a:extLst>
          </p:cNvPr>
          <p:cNvCxnSpPr>
            <a:cxnSpLocks/>
            <a:stCxn id="11" idx="0"/>
            <a:endCxn id="43" idx="2"/>
          </p:cNvCxnSpPr>
          <p:nvPr/>
        </p:nvCxnSpPr>
        <p:spPr>
          <a:xfrm flipV="1">
            <a:off x="8926193" y="1295985"/>
            <a:ext cx="1" cy="328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6545972A-0DC4-8334-430B-C5128A38E4BB}"/>
              </a:ext>
            </a:extLst>
          </p:cNvPr>
          <p:cNvCxnSpPr>
            <a:cxnSpLocks/>
            <a:stCxn id="12" idx="0"/>
            <a:endCxn id="44" idx="2"/>
          </p:cNvCxnSpPr>
          <p:nvPr/>
        </p:nvCxnSpPr>
        <p:spPr>
          <a:xfrm flipV="1">
            <a:off x="10024848" y="1295985"/>
            <a:ext cx="1" cy="328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03D0B4E0-C342-083E-6DC7-64AA05BC1834}"/>
              </a:ext>
            </a:extLst>
          </p:cNvPr>
          <p:cNvCxnSpPr>
            <a:cxnSpLocks/>
            <a:stCxn id="13" idx="0"/>
            <a:endCxn id="45" idx="2"/>
          </p:cNvCxnSpPr>
          <p:nvPr/>
        </p:nvCxnSpPr>
        <p:spPr>
          <a:xfrm flipV="1">
            <a:off x="11123502" y="1295985"/>
            <a:ext cx="0" cy="328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23441EEB-ED98-6E30-2E33-F8D8769F4141}"/>
              </a:ext>
            </a:extLst>
          </p:cNvPr>
          <p:cNvSpPr txBox="1"/>
          <p:nvPr/>
        </p:nvSpPr>
        <p:spPr>
          <a:xfrm>
            <a:off x="2496156" y="3038269"/>
            <a:ext cx="256481" cy="400110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 sz="20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我</a:t>
            </a:r>
            <a:endParaRPr lang="en-US" sz="2000" b="1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4C03CF5-60B6-71E8-980B-3C8E93EE5EF0}"/>
              </a:ext>
            </a:extLst>
          </p:cNvPr>
          <p:cNvSpPr txBox="1"/>
          <p:nvPr/>
        </p:nvSpPr>
        <p:spPr>
          <a:xfrm>
            <a:off x="3492218" y="3038269"/>
            <a:ext cx="46166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今天</a:t>
            </a:r>
            <a:endParaRPr lang="en-US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C7DAB60-439A-BAAD-A0FF-B326E9828B32}"/>
              </a:ext>
            </a:extLst>
          </p:cNvPr>
          <p:cNvSpPr txBox="1"/>
          <p:nvPr/>
        </p:nvSpPr>
        <p:spPr>
          <a:xfrm>
            <a:off x="4565226" y="3038269"/>
            <a:ext cx="512962" cy="400110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zh-CN" altLang="en-US" sz="20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高兴</a:t>
            </a:r>
            <a:endParaRPr lang="en-US" sz="2000" b="1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3A8E5E25-193B-7C0C-A3C1-1D8B3EB09E52}"/>
              </a:ext>
            </a:extLst>
          </p:cNvPr>
          <p:cNvSpPr txBox="1"/>
          <p:nvPr/>
        </p:nvSpPr>
        <p:spPr>
          <a:xfrm>
            <a:off x="6661557" y="2323050"/>
            <a:ext cx="13465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10C0E3E-B648-0B7F-9D60-C2BB663D6B04}"/>
              </a:ext>
            </a:extLst>
          </p:cNvPr>
          <p:cNvSpPr txBox="1"/>
          <p:nvPr/>
        </p:nvSpPr>
        <p:spPr>
          <a:xfrm>
            <a:off x="7795478" y="2323050"/>
            <a:ext cx="64120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7B4E6BC-917C-7F6D-50BE-A9063EFBC67D}"/>
              </a:ext>
            </a:extLst>
          </p:cNvPr>
          <p:cNvSpPr txBox="1"/>
          <p:nvPr/>
        </p:nvSpPr>
        <p:spPr>
          <a:xfrm>
            <a:off x="8765892" y="2323050"/>
            <a:ext cx="32060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am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6A6FD2B-7B08-0127-ED43-8C1B2B56EF50}"/>
              </a:ext>
            </a:extLst>
          </p:cNvPr>
          <p:cNvSpPr txBox="1"/>
          <p:nvPr/>
        </p:nvSpPr>
        <p:spPr>
          <a:xfrm>
            <a:off x="9710660" y="2323050"/>
            <a:ext cx="628377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4DD720B-22C4-ECD6-516C-582DB12D856C}"/>
              </a:ext>
            </a:extLst>
          </p:cNvPr>
          <p:cNvSpPr txBox="1"/>
          <p:nvPr/>
        </p:nvSpPr>
        <p:spPr>
          <a:xfrm>
            <a:off x="10842175" y="2323050"/>
            <a:ext cx="56265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9061DB8-E6E9-F56D-6592-5A2218534576}"/>
              </a:ext>
            </a:extLst>
          </p:cNvPr>
          <p:cNvSpPr txBox="1"/>
          <p:nvPr/>
        </p:nvSpPr>
        <p:spPr>
          <a:xfrm>
            <a:off x="6696823" y="926653"/>
            <a:ext cx="64120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44EEDBB-B029-C3A8-FB33-06AA22FD01DC}"/>
              </a:ext>
            </a:extLst>
          </p:cNvPr>
          <p:cNvSpPr txBox="1"/>
          <p:nvPr/>
        </p:nvSpPr>
        <p:spPr>
          <a:xfrm>
            <a:off x="7667237" y="926653"/>
            <a:ext cx="32060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BF5CB408-D51E-65D9-0AE3-0062443BCB9D}"/>
              </a:ext>
            </a:extLst>
          </p:cNvPr>
          <p:cNvSpPr txBox="1"/>
          <p:nvPr/>
        </p:nvSpPr>
        <p:spPr>
          <a:xfrm>
            <a:off x="8612005" y="926653"/>
            <a:ext cx="628377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rgbClr val="B163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3BCB737-1E3C-8D7F-DF7C-0CC15079F4A1}"/>
              </a:ext>
            </a:extLst>
          </p:cNvPr>
          <p:cNvSpPr txBox="1"/>
          <p:nvPr/>
        </p:nvSpPr>
        <p:spPr>
          <a:xfrm>
            <a:off x="9743521" y="926653"/>
            <a:ext cx="562655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48691D6-8506-876D-A77D-55949F845058}"/>
              </a:ext>
            </a:extLst>
          </p:cNvPr>
          <p:cNvSpPr txBox="1"/>
          <p:nvPr/>
        </p:nvSpPr>
        <p:spPr>
          <a:xfrm>
            <a:off x="11056176" y="926653"/>
            <a:ext cx="134652" cy="369332"/>
          </a:xfrm>
          <a:prstGeom prst="rect">
            <a:avLst/>
          </a:prstGeom>
          <a:noFill/>
        </p:spPr>
        <p:txBody>
          <a:bodyPr wrap="none" lIns="0" tIns="45720" rIns="0" bIns="45720" rtlCol="0">
            <a:spAutoFit/>
          </a:bodyPr>
          <a:lstStyle/>
          <a:p>
            <a:pPr algn="ctr"/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FA8803DA-CCA3-39CE-3B19-E309B744BB50}"/>
                  </a:ext>
                </a:extLst>
              </p:cNvPr>
              <p:cNvSpPr txBox="1"/>
              <p:nvPr/>
            </p:nvSpPr>
            <p:spPr>
              <a:xfrm>
                <a:off x="7107786" y="1427887"/>
                <a:ext cx="3193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FA8803DA-CCA3-39CE-3B19-E309B744BB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7786" y="1427887"/>
                <a:ext cx="319318" cy="276999"/>
              </a:xfrm>
              <a:prstGeom prst="rect">
                <a:avLst/>
              </a:prstGeom>
              <a:blipFill>
                <a:blip r:embed="rId3"/>
                <a:stretch>
                  <a:fillRect l="-17308" r="-5769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338A4480-E989-F216-8223-676BCB3C096A}"/>
                  </a:ext>
                </a:extLst>
              </p:cNvPr>
              <p:cNvSpPr txBox="1"/>
              <p:nvPr/>
            </p:nvSpPr>
            <p:spPr>
              <a:xfrm>
                <a:off x="8203935" y="1427887"/>
                <a:ext cx="35580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b="1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338A4480-E989-F216-8223-676BCB3C09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3935" y="1427887"/>
                <a:ext cx="355802" cy="276999"/>
              </a:xfrm>
              <a:prstGeom prst="rect">
                <a:avLst/>
              </a:prstGeom>
              <a:blipFill>
                <a:blip r:embed="rId4"/>
                <a:stretch>
                  <a:fillRect l="-15517" r="-6897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2384163E-2A42-9315-2E88-BA368DBEF518}"/>
                  </a:ext>
                </a:extLst>
              </p:cNvPr>
              <p:cNvSpPr txBox="1"/>
              <p:nvPr/>
            </p:nvSpPr>
            <p:spPr>
              <a:xfrm>
                <a:off x="9313297" y="1427887"/>
                <a:ext cx="324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2384163E-2A42-9315-2E88-BA368DBEF5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3297" y="1427887"/>
                <a:ext cx="324641" cy="276999"/>
              </a:xfrm>
              <a:prstGeom prst="rect">
                <a:avLst/>
              </a:prstGeom>
              <a:blipFill>
                <a:blip r:embed="rId5"/>
                <a:stretch>
                  <a:fillRect l="-16981" r="-5660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DA0ABEF-0ED4-9231-87D7-0F7220488661}"/>
                  </a:ext>
                </a:extLst>
              </p:cNvPr>
              <p:cNvSpPr txBox="1"/>
              <p:nvPr/>
            </p:nvSpPr>
            <p:spPr>
              <a:xfrm>
                <a:off x="10412476" y="1427886"/>
                <a:ext cx="324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DA0ABEF-0ED4-9231-87D7-0F72204886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2476" y="1427886"/>
                <a:ext cx="324641" cy="276999"/>
              </a:xfrm>
              <a:prstGeom prst="rect">
                <a:avLst/>
              </a:prstGeom>
              <a:blipFill>
                <a:blip r:embed="rId6"/>
                <a:stretch>
                  <a:fillRect l="-15094" r="-7547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组合 48">
            <a:extLst>
              <a:ext uri="{FF2B5EF4-FFF2-40B4-BE49-F238E27FC236}">
                <a16:creationId xmlns:a16="http://schemas.microsoft.com/office/drawing/2014/main" id="{32432C60-0CB3-9634-48C5-5FA8DE6FDC48}"/>
              </a:ext>
            </a:extLst>
          </p:cNvPr>
          <p:cNvGrpSpPr/>
          <p:nvPr/>
        </p:nvGrpSpPr>
        <p:grpSpPr>
          <a:xfrm>
            <a:off x="741577" y="6189554"/>
            <a:ext cx="9099521" cy="400110"/>
            <a:chOff x="741577" y="6189554"/>
            <a:chExt cx="9099521" cy="400110"/>
          </a:xfrm>
        </p:grpSpPr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4338BC2B-A4CC-6829-767E-17D28ECD177B}"/>
                </a:ext>
              </a:extLst>
            </p:cNvPr>
            <p:cNvSpPr txBox="1"/>
            <p:nvPr/>
          </p:nvSpPr>
          <p:spPr>
            <a:xfrm>
              <a:off x="741577" y="6189554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预测输出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DE4984BB-5B14-5BB3-3CD7-21252B2CB2E5}"/>
                    </a:ext>
                  </a:extLst>
                </p:cNvPr>
                <p:cNvSpPr txBox="1"/>
                <p:nvPr/>
              </p:nvSpPr>
              <p:spPr>
                <a:xfrm>
                  <a:off x="2276655" y="6189554"/>
                  <a:ext cx="756444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zh-CN" altLang="en-US" sz="2000" i="1">
                          <a:latin typeface="Cambria Math" panose="02040503050406030204" pitchFamily="18" charset="0"/>
                        </a:rPr>
                        <m:t>融合入</m:t>
                      </m:r>
                    </m:oMath>
                  </a14:m>
                  <a:r>
                    <a:rPr lang="zh-CN" altLang="en-US" sz="2000"/>
                    <a:t>“</a:t>
                  </a:r>
                  <a:r>
                    <a:rPr lang="zh-CN" altLang="en-US" sz="2000">
                      <a:solidFill>
                        <a:schemeClr val="accent6"/>
                      </a:solidFill>
                    </a:rPr>
                    <a:t>我</a:t>
                  </a:r>
                  <a:r>
                    <a:rPr lang="zh-CN" altLang="en-US" sz="2000"/>
                    <a:t>”、“</a:t>
                  </a:r>
                  <a:r>
                    <a:rPr lang="zh-CN" altLang="en-US" sz="2000">
                      <a:solidFill>
                        <a:schemeClr val="accent6"/>
                      </a:solidFill>
                    </a:rPr>
                    <a:t>高兴</a:t>
                  </a:r>
                  <a:r>
                    <a:rPr lang="zh-CN" altLang="en-US" sz="2000"/>
                    <a:t>”的信息，即表达了“</a:t>
                  </a:r>
                  <a:r>
                    <a:rPr lang="zh-CN" altLang="en-US" sz="2000">
                      <a:solidFill>
                        <a:schemeClr val="accent6"/>
                      </a:solidFill>
                    </a:rPr>
                    <a:t>我</a:t>
                  </a:r>
                  <a:r>
                    <a:rPr lang="zh-CN" altLang="en-US" sz="2000"/>
                    <a:t>”、“</a:t>
                  </a:r>
                  <a:r>
                    <a:rPr lang="zh-CN" altLang="en-US" sz="2000">
                      <a:solidFill>
                        <a:schemeClr val="accent6"/>
                      </a:solidFill>
                    </a:rPr>
                    <a:t>高兴</a:t>
                  </a:r>
                  <a:r>
                    <a:rPr lang="zh-CN" altLang="en-US" sz="2000"/>
                    <a:t>”的语义关联。</a:t>
                  </a:r>
                  <a:endParaRPr lang="en-US" sz="2000"/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DE4984BB-5B14-5BB3-3CD7-21252B2CB2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6655" y="6189554"/>
                  <a:ext cx="7564443" cy="400110"/>
                </a:xfrm>
                <a:prstGeom prst="rect">
                  <a:avLst/>
                </a:prstGeom>
                <a:blipFill>
                  <a:blip r:embed="rId7"/>
                  <a:stretch>
                    <a:fillRect t="-7576" r="-81" b="-2575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99060DB5-24EF-EA96-DAE3-710B9C5ED874}"/>
                  </a:ext>
                </a:extLst>
              </p:cNvPr>
              <p:cNvSpPr txBox="1"/>
              <p:nvPr/>
            </p:nvSpPr>
            <p:spPr>
              <a:xfrm>
                <a:off x="2478010" y="2777496"/>
                <a:ext cx="29758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99060DB5-24EF-EA96-DAE3-710B9C5ED8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010" y="2777496"/>
                <a:ext cx="297581" cy="276999"/>
              </a:xfrm>
              <a:prstGeom prst="rect">
                <a:avLst/>
              </a:prstGeom>
              <a:blipFill>
                <a:blip r:embed="rId8"/>
                <a:stretch>
                  <a:fillRect l="-10204" r="-6122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1823A0C1-7FF8-7C25-BBA6-76859ACAADA2}"/>
                  </a:ext>
                </a:extLst>
              </p:cNvPr>
              <p:cNvSpPr txBox="1"/>
              <p:nvPr/>
            </p:nvSpPr>
            <p:spPr>
              <a:xfrm>
                <a:off x="3576662" y="2777496"/>
                <a:ext cx="2927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1823A0C1-7FF8-7C25-BBA6-76859ACAAD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6662" y="2777496"/>
                <a:ext cx="292772" cy="276999"/>
              </a:xfrm>
              <a:prstGeom prst="rect">
                <a:avLst/>
              </a:prstGeom>
              <a:blipFill>
                <a:blip r:embed="rId9"/>
                <a:stretch>
                  <a:fillRect l="-10417" r="-4167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82C5C736-711B-6279-FCEB-A4F6E148B558}"/>
                  </a:ext>
                </a:extLst>
              </p:cNvPr>
              <p:cNvSpPr txBox="1"/>
              <p:nvPr/>
            </p:nvSpPr>
            <p:spPr>
              <a:xfrm>
                <a:off x="4675320" y="2777496"/>
                <a:ext cx="3029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82C5C736-711B-6279-FCEB-A4F6E148B5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320" y="2777496"/>
                <a:ext cx="302903" cy="276999"/>
              </a:xfrm>
              <a:prstGeom prst="rect">
                <a:avLst/>
              </a:prstGeom>
              <a:blipFill>
                <a:blip r:embed="rId10"/>
                <a:stretch>
                  <a:fillRect l="-10000" r="-4000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" name="连接符: 曲线 74">
            <a:extLst>
              <a:ext uri="{FF2B5EF4-FFF2-40B4-BE49-F238E27FC236}">
                <a16:creationId xmlns:a16="http://schemas.microsoft.com/office/drawing/2014/main" id="{735057F2-25E7-2C26-43B9-E8C9D48FF390}"/>
              </a:ext>
            </a:extLst>
          </p:cNvPr>
          <p:cNvCxnSpPr>
            <a:cxnSpLocks/>
          </p:cNvCxnSpPr>
          <p:nvPr/>
        </p:nvCxnSpPr>
        <p:spPr>
          <a:xfrm rot="16200000" flipV="1">
            <a:off x="4274910" y="2035513"/>
            <a:ext cx="12700" cy="1103724"/>
          </a:xfrm>
          <a:prstGeom prst="curvedConnector3">
            <a:avLst>
              <a:gd name="adj1" fmla="val 1300984"/>
            </a:avLst>
          </a:prstGeom>
          <a:ln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B0587F60-9BB9-C066-DD22-31DA583AB191}"/>
                  </a:ext>
                </a:extLst>
              </p:cNvPr>
              <p:cNvSpPr txBox="1"/>
              <p:nvPr/>
            </p:nvSpPr>
            <p:spPr>
              <a:xfrm>
                <a:off x="4539221" y="1914555"/>
                <a:ext cx="2764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B0587F60-9BB9-C066-DD22-31DA583AB1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9221" y="1914555"/>
                <a:ext cx="276422" cy="276999"/>
              </a:xfrm>
              <a:prstGeom prst="rect">
                <a:avLst/>
              </a:prstGeom>
              <a:blipFill>
                <a:blip r:embed="rId11"/>
                <a:stretch>
                  <a:fillRect l="-11111" r="-4444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4" name="连接符: 曲线 93">
            <a:extLst>
              <a:ext uri="{FF2B5EF4-FFF2-40B4-BE49-F238E27FC236}">
                <a16:creationId xmlns:a16="http://schemas.microsoft.com/office/drawing/2014/main" id="{30F843A5-E13B-044D-E14D-4DF685EB47A1}"/>
              </a:ext>
            </a:extLst>
          </p:cNvPr>
          <p:cNvCxnSpPr>
            <a:cxnSpLocks/>
          </p:cNvCxnSpPr>
          <p:nvPr/>
        </p:nvCxnSpPr>
        <p:spPr>
          <a:xfrm rot="16200000" flipV="1">
            <a:off x="3726787" y="1487389"/>
            <a:ext cx="12700" cy="2199971"/>
          </a:xfrm>
          <a:prstGeom prst="curvedConnector3">
            <a:avLst>
              <a:gd name="adj1" fmla="val 2085134"/>
            </a:avLst>
          </a:prstGeom>
          <a:ln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连接符: 曲线 109">
            <a:extLst>
              <a:ext uri="{FF2B5EF4-FFF2-40B4-BE49-F238E27FC236}">
                <a16:creationId xmlns:a16="http://schemas.microsoft.com/office/drawing/2014/main" id="{77910920-D1C7-BC96-F03E-223F9EA60807}"/>
              </a:ext>
            </a:extLst>
          </p:cNvPr>
          <p:cNvCxnSpPr>
            <a:cxnSpLocks/>
          </p:cNvCxnSpPr>
          <p:nvPr/>
        </p:nvCxnSpPr>
        <p:spPr>
          <a:xfrm flipV="1">
            <a:off x="4438682" y="2234595"/>
            <a:ext cx="367373" cy="1690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118B751-E3AD-30BB-9D09-4E70ED0B721B}"/>
              </a:ext>
            </a:extLst>
          </p:cNvPr>
          <p:cNvGrpSpPr/>
          <p:nvPr/>
        </p:nvGrpSpPr>
        <p:grpSpPr>
          <a:xfrm>
            <a:off x="741577" y="4154285"/>
            <a:ext cx="10475666" cy="1324773"/>
            <a:chOff x="741577" y="4154285"/>
            <a:chExt cx="10475666" cy="132477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ED1B4C86-816E-665D-3BE0-B3E66F8AF8DD}"/>
                    </a:ext>
                  </a:extLst>
                </p:cNvPr>
                <p:cNvSpPr txBox="1"/>
                <p:nvPr/>
              </p:nvSpPr>
              <p:spPr>
                <a:xfrm>
                  <a:off x="2135336" y="4408835"/>
                  <a:ext cx="3470743" cy="47788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3,∗</m:t>
                            </m:r>
                          </m:sub>
                        </m:sSub>
                        <m: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Softmax</m:t>
                        </m:r>
                        <m:d>
                          <m:d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2400"/>
                </a:p>
              </p:txBody>
            </p:sp>
          </mc:Choice>
          <mc:Fallback xmlns="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ED1B4C86-816E-665D-3BE0-B3E66F8AF8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5336" y="4408835"/>
                  <a:ext cx="3470743" cy="477888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63CE48F3-A019-83FE-88C7-E8C46B90DB1D}"/>
                    </a:ext>
                  </a:extLst>
                </p:cNvPr>
                <p:cNvSpPr txBox="1"/>
                <p:nvPr/>
              </p:nvSpPr>
              <p:spPr>
                <a:xfrm>
                  <a:off x="2862084" y="4916844"/>
                  <a:ext cx="233899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[0.2, 0.2, 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𝟔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63CE48F3-A019-83FE-88C7-E8C46B90DB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62084" y="4916844"/>
                  <a:ext cx="2338990" cy="369332"/>
                </a:xfrm>
                <a:prstGeom prst="rect">
                  <a:avLst/>
                </a:prstGeom>
                <a:blipFill>
                  <a:blip r:embed="rId13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317AC18-5933-4A6F-D4E1-BB165B6C4E96}"/>
                </a:ext>
              </a:extLst>
            </p:cNvPr>
            <p:cNvSpPr txBox="1"/>
            <p:nvPr/>
          </p:nvSpPr>
          <p:spPr>
            <a:xfrm>
              <a:off x="741577" y="445978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注意力权重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39545173-0946-C74C-73AD-D96DA4AC2FAF}"/>
                </a:ext>
              </a:extLst>
            </p:cNvPr>
            <p:cNvGrpSpPr/>
            <p:nvPr/>
          </p:nvGrpSpPr>
          <p:grpSpPr>
            <a:xfrm>
              <a:off x="6048343" y="4365401"/>
              <a:ext cx="5168900" cy="1113657"/>
              <a:chOff x="5930650" y="4211497"/>
              <a:chExt cx="5168900" cy="1113657"/>
            </a:xfrm>
          </p:grpSpPr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1D684AD3-9326-9C53-6BAA-D65ED69FAFB6}"/>
                  </a:ext>
                </a:extLst>
              </p:cNvPr>
              <p:cNvSpPr txBox="1"/>
              <p:nvPr/>
            </p:nvSpPr>
            <p:spPr>
              <a:xfrm>
                <a:off x="5930650" y="4480077"/>
                <a:ext cx="13388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/>
                  <a:t>注意力分数</a:t>
                </a:r>
                <a:endParaRPr lang="en-US" altLang="zh-CN" b="1"/>
              </a:p>
              <a:p>
                <a:pPr algn="ctr"/>
                <a:r>
                  <a:rPr lang="zh-CN" altLang="en-US" b="1"/>
                  <a:t> </a:t>
                </a:r>
                <a:r>
                  <a:rPr lang="en-US" altLang="zh-CN"/>
                  <a:t>(</a:t>
                </a:r>
                <a:r>
                  <a:rPr lang="zh-CN" altLang="en-US"/>
                  <a:t>点积</a:t>
                </a:r>
                <a:r>
                  <a:rPr lang="en-US" altLang="zh-CN"/>
                  <a:t>)</a:t>
                </a:r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D7900207-0A3E-8555-89E4-2B509D931DF0}"/>
                      </a:ext>
                    </a:extLst>
                  </p:cNvPr>
                  <p:cNvSpPr txBox="1"/>
                  <p:nvPr/>
                </p:nvSpPr>
                <p:spPr>
                  <a:xfrm>
                    <a:off x="7356104" y="4211497"/>
                    <a:ext cx="3743446" cy="34932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×1+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0=1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D7900207-0A3E-8555-89E4-2B509D931DF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56104" y="4211497"/>
                    <a:ext cx="3743446" cy="349326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文本框 66">
                    <a:extLst>
                      <a:ext uri="{FF2B5EF4-FFF2-40B4-BE49-F238E27FC236}">
                        <a16:creationId xmlns:a16="http://schemas.microsoft.com/office/drawing/2014/main" id="{CA96D37E-2B76-9265-B022-D25075248BEB}"/>
                      </a:ext>
                    </a:extLst>
                  </p:cNvPr>
                  <p:cNvSpPr txBox="1"/>
                  <p:nvPr/>
                </p:nvSpPr>
                <p:spPr>
                  <a:xfrm>
                    <a:off x="7356103" y="4593662"/>
                    <a:ext cx="3743446" cy="34932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1=1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7" name="文本框 66">
                    <a:extLst>
                      <a:ext uri="{FF2B5EF4-FFF2-40B4-BE49-F238E27FC236}">
                        <a16:creationId xmlns:a16="http://schemas.microsoft.com/office/drawing/2014/main" id="{CA96D37E-2B76-9265-B022-D25075248BE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56103" y="4593662"/>
                    <a:ext cx="3743446" cy="349326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文本框 67">
                    <a:extLst>
                      <a:ext uri="{FF2B5EF4-FFF2-40B4-BE49-F238E27FC236}">
                        <a16:creationId xmlns:a16="http://schemas.microsoft.com/office/drawing/2014/main" id="{85E6DFB6-DDD0-1CD2-B88B-E5EACA735DA0}"/>
                      </a:ext>
                    </a:extLst>
                  </p:cNvPr>
                  <p:cNvSpPr txBox="1"/>
                  <p:nvPr/>
                </p:nvSpPr>
                <p:spPr>
                  <a:xfrm>
                    <a:off x="7356102" y="4975828"/>
                    <a:ext cx="3743446" cy="34932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1=2</m:t>
                          </m:r>
                        </m:oMath>
                      </m:oMathPara>
                    </a14:m>
                    <a:endParaRPr lang="en-US" sz="1600"/>
                  </a:p>
                </p:txBody>
              </p:sp>
            </mc:Choice>
            <mc:Fallback xmlns="">
              <p:sp>
                <p:nvSpPr>
                  <p:cNvPr id="68" name="文本框 67">
                    <a:extLst>
                      <a:ext uri="{FF2B5EF4-FFF2-40B4-BE49-F238E27FC236}">
                        <a16:creationId xmlns:a16="http://schemas.microsoft.com/office/drawing/2014/main" id="{85E6DFB6-DDD0-1CD2-B88B-E5EACA735DA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56102" y="4975828"/>
                    <a:ext cx="3743446" cy="349326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82" name="左大括号 81">
                <a:extLst>
                  <a:ext uri="{FF2B5EF4-FFF2-40B4-BE49-F238E27FC236}">
                    <a16:creationId xmlns:a16="http://schemas.microsoft.com/office/drawing/2014/main" id="{FB486766-AC70-2A16-9D73-CC517A7FB5E0}"/>
                  </a:ext>
                </a:extLst>
              </p:cNvPr>
              <p:cNvSpPr/>
              <p:nvPr/>
            </p:nvSpPr>
            <p:spPr>
              <a:xfrm>
                <a:off x="7245495" y="4369713"/>
                <a:ext cx="159741" cy="831835"/>
              </a:xfrm>
              <a:prstGeom prst="leftBrace">
                <a:avLst>
                  <a:gd name="adj1" fmla="val 41043"/>
                  <a:gd name="adj2" fmla="val 50000"/>
                </a:avLst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4" name="文本框 113">
                  <a:extLst>
                    <a:ext uri="{FF2B5EF4-FFF2-40B4-BE49-F238E27FC236}">
                      <a16:creationId xmlns:a16="http://schemas.microsoft.com/office/drawing/2014/main" id="{3F34D9D1-A0D7-2326-1DC3-5E48A4B4A96D}"/>
                    </a:ext>
                  </a:extLst>
                </p:cNvPr>
                <p:cNvSpPr txBox="1"/>
                <p:nvPr/>
              </p:nvSpPr>
              <p:spPr>
                <a:xfrm>
                  <a:off x="4814907" y="4154285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114" name="文本框 113">
                  <a:extLst>
                    <a:ext uri="{FF2B5EF4-FFF2-40B4-BE49-F238E27FC236}">
                      <a16:creationId xmlns:a16="http://schemas.microsoft.com/office/drawing/2014/main" id="{3F34D9D1-A0D7-2326-1DC3-5E48A4B4A96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14907" y="4154285"/>
                  <a:ext cx="490424" cy="369332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5" name="文本框 114">
                  <a:extLst>
                    <a:ext uri="{FF2B5EF4-FFF2-40B4-BE49-F238E27FC236}">
                      <a16:creationId xmlns:a16="http://schemas.microsoft.com/office/drawing/2014/main" id="{DC0E840B-3F31-F504-EEFB-CE883628E6E8}"/>
                    </a:ext>
                  </a:extLst>
                </p:cNvPr>
                <p:cNvSpPr txBox="1"/>
                <p:nvPr/>
              </p:nvSpPr>
              <p:spPr>
                <a:xfrm>
                  <a:off x="4308329" y="4154285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8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115" name="文本框 114">
                  <a:extLst>
                    <a:ext uri="{FF2B5EF4-FFF2-40B4-BE49-F238E27FC236}">
                      <a16:creationId xmlns:a16="http://schemas.microsoft.com/office/drawing/2014/main" id="{DC0E840B-3F31-F504-EEFB-CE883628E6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8329" y="4154285"/>
                  <a:ext cx="490424" cy="369332"/>
                </a:xfrm>
                <a:prstGeom prst="rect">
                  <a:avLst/>
                </a:prstGeom>
                <a:blipFill>
                  <a:blip r:embed="rId20"/>
                  <a:stretch>
                    <a:fillRect b="-98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4215251-700D-06EB-037D-AF507E511519}"/>
              </a:ext>
            </a:extLst>
          </p:cNvPr>
          <p:cNvGrpSpPr/>
          <p:nvPr/>
        </p:nvGrpSpPr>
        <p:grpSpPr>
          <a:xfrm>
            <a:off x="750771" y="3476696"/>
            <a:ext cx="9326101" cy="780018"/>
            <a:chOff x="750771" y="3476696"/>
            <a:chExt cx="9326101" cy="780018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7AE4BE3D-A75E-2DE2-B2A8-755B93521E16}"/>
                </a:ext>
              </a:extLst>
            </p:cNvPr>
            <p:cNvSpPr txBox="1"/>
            <p:nvPr/>
          </p:nvSpPr>
          <p:spPr>
            <a:xfrm>
              <a:off x="750771" y="374888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设：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1DD00D53-9E35-52D2-DFD5-9B5EDD3458F9}"/>
                    </a:ext>
                  </a:extLst>
                </p:cNvPr>
                <p:cNvSpPr txBox="1"/>
                <p:nvPr/>
              </p:nvSpPr>
              <p:spPr>
                <a:xfrm>
                  <a:off x="1252428" y="3748883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=[ 1, 0 ]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1DD00D53-9E35-52D2-DFD5-9B5EDD3458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52428" y="3748883"/>
                  <a:ext cx="1372634" cy="369332"/>
                </a:xfrm>
                <a:prstGeom prst="rect">
                  <a:avLst/>
                </a:prstGeom>
                <a:blipFill>
                  <a:blip r:embed="rId21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D99AA0A4-33B2-4EE4-18F3-0378148ECAE6}"/>
                    </a:ext>
                  </a:extLst>
                </p:cNvPr>
                <p:cNvSpPr txBox="1"/>
                <p:nvPr/>
              </p:nvSpPr>
              <p:spPr>
                <a:xfrm>
                  <a:off x="2714269" y="3748883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=[ 0, 1 ]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D99AA0A4-33B2-4EE4-18F3-0378148ECA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14269" y="3748883"/>
                  <a:ext cx="1372634" cy="369332"/>
                </a:xfrm>
                <a:prstGeom prst="rect">
                  <a:avLst/>
                </a:prstGeom>
                <a:blipFill>
                  <a:blip r:embed="rId22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6884A2D5-14C6-1049-9E77-89FDFA7DC175}"/>
                    </a:ext>
                  </a:extLst>
                </p:cNvPr>
                <p:cNvSpPr txBox="1"/>
                <p:nvPr/>
              </p:nvSpPr>
              <p:spPr>
                <a:xfrm>
                  <a:off x="4197538" y="3748883"/>
                  <a:ext cx="137263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=[ 1, 1 ]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6884A2D5-14C6-1049-9E77-89FDFA7DC1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97538" y="3748883"/>
                  <a:ext cx="1372634" cy="369332"/>
                </a:xfrm>
                <a:prstGeom prst="rect">
                  <a:avLst/>
                </a:prstGeom>
                <a:blipFill>
                  <a:blip r:embed="rId23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文本框 77">
                  <a:extLst>
                    <a:ext uri="{FF2B5EF4-FFF2-40B4-BE49-F238E27FC236}">
                      <a16:creationId xmlns:a16="http://schemas.microsoft.com/office/drawing/2014/main" id="{42428D71-EC1C-82D1-0F4B-A538E2F1FC80}"/>
                    </a:ext>
                  </a:extLst>
                </p:cNvPr>
                <p:cNvSpPr txBox="1"/>
                <p:nvPr/>
              </p:nvSpPr>
              <p:spPr>
                <a:xfrm flipH="1">
                  <a:off x="5651409" y="3610383"/>
                  <a:ext cx="4425463" cy="646331"/>
                </a:xfrm>
                <a:prstGeom prst="homePlate">
                  <a:avLst/>
                </a:prstGeom>
                <a:noFill/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/>
                    <a:t>  此时相当于</a:t>
                  </a:r>
                  <a:r>
                    <a:rPr lang="zh-CN" altLang="en-US" b="1"/>
                    <a:t>查询</a:t>
                  </a:r>
                  <a:r>
                    <a:rPr lang="zh-CN" altLang="en-US"/>
                    <a:t>向量</a:t>
                  </a:r>
                  <a14:m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，</m:t>
                      </m:r>
                    </m:oMath>
                  </a14:m>
                  <a:r>
                    <a:rPr lang="zh-CN" altLang="en-US"/>
                    <a:t>关注</a:t>
                  </a:r>
                  <a:r>
                    <a:rPr lang="zh-CN" altLang="en-US" b="1">
                      <a:solidFill>
                        <a:schemeClr val="accent1"/>
                      </a:solidFill>
                    </a:rPr>
                    <a:t>谁高兴</a:t>
                  </a:r>
                  <a:r>
                    <a:rPr lang="zh-CN" altLang="en-US"/>
                    <a:t>？</a:t>
                  </a:r>
                  <a:endParaRPr lang="en-US" altLang="zh-CN"/>
                </a:p>
                <a:p>
                  <a:r>
                    <a:rPr lang="zh-CN" altLang="en-US" sz="1800"/>
                    <a:t>  动态指导注意力的方向。</a:t>
                  </a:r>
                  <a:endParaRPr lang="en-US"/>
                </a:p>
              </p:txBody>
            </p:sp>
          </mc:Choice>
          <mc:Fallback xmlns="">
            <p:sp>
              <p:nvSpPr>
                <p:cNvPr id="78" name="文本框 77">
                  <a:extLst>
                    <a:ext uri="{FF2B5EF4-FFF2-40B4-BE49-F238E27FC236}">
                      <a16:creationId xmlns:a16="http://schemas.microsoft.com/office/drawing/2014/main" id="{42428D71-EC1C-82D1-0F4B-A538E2F1FC8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5651409" y="3610383"/>
                  <a:ext cx="4425463" cy="646331"/>
                </a:xfrm>
                <a:prstGeom prst="homePlate">
                  <a:avLst/>
                </a:prstGeom>
                <a:blipFill>
                  <a:blip r:embed="rId24"/>
                  <a:stretch>
                    <a:fillRect t="-3704" b="-12963"/>
                  </a:stretch>
                </a:blip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5921BD61-5BD0-A579-969E-77B3B8C705B3}"/>
                    </a:ext>
                  </a:extLst>
                </p:cNvPr>
                <p:cNvSpPr txBox="1"/>
                <p:nvPr/>
              </p:nvSpPr>
              <p:spPr>
                <a:xfrm>
                  <a:off x="4160680" y="3476696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8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5921BD61-5BD0-A579-969E-77B3B8C705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0680" y="3476696"/>
                  <a:ext cx="490424" cy="369332"/>
                </a:xfrm>
                <a:prstGeom prst="rect">
                  <a:avLst/>
                </a:prstGeom>
                <a:blipFill>
                  <a:blip r:embed="rId25"/>
                  <a:stretch>
                    <a:fillRect b="-98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DD7FEEBB-9A85-6991-61A4-185C15D6FBB9}"/>
              </a:ext>
            </a:extLst>
          </p:cNvPr>
          <p:cNvGrpSpPr/>
          <p:nvPr/>
        </p:nvGrpSpPr>
        <p:grpSpPr>
          <a:xfrm>
            <a:off x="750771" y="5304904"/>
            <a:ext cx="5016284" cy="753668"/>
            <a:chOff x="750771" y="5304904"/>
            <a:chExt cx="5016284" cy="753668"/>
          </a:xfrm>
        </p:grpSpPr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61CDD7C3-6781-FE10-5ECE-5A7EB890F60A}"/>
                </a:ext>
              </a:extLst>
            </p:cNvPr>
            <p:cNvSpPr txBox="1"/>
            <p:nvPr/>
          </p:nvSpPr>
          <p:spPr>
            <a:xfrm>
              <a:off x="750771" y="557693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/>
                <a:t>上下文向量</a:t>
              </a:r>
              <a:r>
                <a:rPr lang="zh-CN" altLang="en-US" sz="2000"/>
                <a:t>：</a:t>
              </a:r>
              <a:endParaRPr lang="en-US" sz="20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2790B22B-99FB-5503-5D41-871C9A5AAE62}"/>
                    </a:ext>
                  </a:extLst>
                </p:cNvPr>
                <p:cNvSpPr txBox="1"/>
                <p:nvPr/>
              </p:nvSpPr>
              <p:spPr>
                <a:xfrm>
                  <a:off x="2405473" y="5489570"/>
                  <a:ext cx="1872500" cy="56900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20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en-US" sz="2000" b="1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𝟑</m:t>
                                </m:r>
                                <m:r>
                                  <a:rPr lang="en-US" sz="2000" b="1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000" b="1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US" sz="1600"/>
                </a:p>
              </p:txBody>
            </p:sp>
          </mc:Choice>
          <mc:Fallback xmlns="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2790B22B-99FB-5503-5D41-871C9A5AAE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5473" y="5489570"/>
                  <a:ext cx="1872500" cy="569002"/>
                </a:xfrm>
                <a:prstGeom prst="rect">
                  <a:avLst/>
                </a:prstGeom>
                <a:blipFill>
                  <a:blip r:embed="rId2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CD34618F-C006-4C6D-FEB4-4A4CB0B7E523}"/>
                    </a:ext>
                  </a:extLst>
                </p:cNvPr>
                <p:cNvSpPr txBox="1"/>
                <p:nvPr/>
              </p:nvSpPr>
              <p:spPr>
                <a:xfrm>
                  <a:off x="4286471" y="5576934"/>
                  <a:ext cx="148058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[0.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 0.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CD34618F-C006-4C6D-FEB4-4A4CB0B7E5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6471" y="5576934"/>
                  <a:ext cx="1480584" cy="369332"/>
                </a:xfrm>
                <a:prstGeom prst="rect">
                  <a:avLst/>
                </a:prstGeom>
                <a:blipFill>
                  <a:blip r:embed="rId27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9" name="文本框 118">
                  <a:extLst>
                    <a:ext uri="{FF2B5EF4-FFF2-40B4-BE49-F238E27FC236}">
                      <a16:creationId xmlns:a16="http://schemas.microsoft.com/office/drawing/2014/main" id="{58CCA25C-D0A5-D5B7-A442-0BFB4267DB60}"/>
                    </a:ext>
                  </a:extLst>
                </p:cNvPr>
                <p:cNvSpPr txBox="1"/>
                <p:nvPr/>
              </p:nvSpPr>
              <p:spPr>
                <a:xfrm>
                  <a:off x="3838206" y="5304904"/>
                  <a:ext cx="49042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119" name="文本框 118">
                  <a:extLst>
                    <a:ext uri="{FF2B5EF4-FFF2-40B4-BE49-F238E27FC236}">
                      <a16:creationId xmlns:a16="http://schemas.microsoft.com/office/drawing/2014/main" id="{58CCA25C-D0A5-D5B7-A442-0BFB4267DB6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8206" y="5304904"/>
                  <a:ext cx="490424" cy="369332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89AA1E74-4814-2AFA-F231-61A0CB476DFB}"/>
                  </a:ext>
                </a:extLst>
              </p:cNvPr>
              <p:cNvSpPr txBox="1"/>
              <p:nvPr/>
            </p:nvSpPr>
            <p:spPr>
              <a:xfrm>
                <a:off x="3433386" y="1914555"/>
                <a:ext cx="2764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89AA1E74-4814-2AFA-F231-61A0CB476D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386" y="1914555"/>
                <a:ext cx="276422" cy="276999"/>
              </a:xfrm>
              <a:prstGeom prst="rect">
                <a:avLst/>
              </a:prstGeom>
              <a:blipFill>
                <a:blip r:embed="rId29"/>
                <a:stretch>
                  <a:fillRect l="-10870" r="-4348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EEF9FD79-9CF0-0477-DC6C-67E930228820}"/>
                  </a:ext>
                </a:extLst>
              </p:cNvPr>
              <p:cNvSpPr txBox="1"/>
              <p:nvPr/>
            </p:nvSpPr>
            <p:spPr>
              <a:xfrm>
                <a:off x="2337596" y="1914555"/>
                <a:ext cx="2764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EEF9FD79-9CF0-0477-DC6C-67E930228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7596" y="1914555"/>
                <a:ext cx="276422" cy="276999"/>
              </a:xfrm>
              <a:prstGeom prst="rect">
                <a:avLst/>
              </a:prstGeom>
              <a:blipFill>
                <a:blip r:embed="rId30"/>
                <a:stretch>
                  <a:fillRect l="-8696" r="-4348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C93D0659-4786-708D-339C-F5149468D4EC}"/>
              </a:ext>
            </a:extLst>
          </p:cNvPr>
          <p:cNvCxnSpPr>
            <a:cxnSpLocks/>
          </p:cNvCxnSpPr>
          <p:nvPr/>
        </p:nvCxnSpPr>
        <p:spPr>
          <a:xfrm flipH="1" flipV="1">
            <a:off x="2614014" y="2578548"/>
            <a:ext cx="2405" cy="256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F09F2BCA-967B-B338-19C4-E8A8FDAE37DF}"/>
              </a:ext>
            </a:extLst>
          </p:cNvPr>
          <p:cNvCxnSpPr>
            <a:cxnSpLocks/>
          </p:cNvCxnSpPr>
          <p:nvPr/>
        </p:nvCxnSpPr>
        <p:spPr>
          <a:xfrm flipH="1" flipV="1">
            <a:off x="3726585" y="2580541"/>
            <a:ext cx="2405" cy="256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箭头连接符 107">
            <a:extLst>
              <a:ext uri="{FF2B5EF4-FFF2-40B4-BE49-F238E27FC236}">
                <a16:creationId xmlns:a16="http://schemas.microsoft.com/office/drawing/2014/main" id="{7B35C8ED-576F-0807-C32D-38D03D6144D5}"/>
              </a:ext>
            </a:extLst>
          </p:cNvPr>
          <p:cNvCxnSpPr>
            <a:cxnSpLocks/>
          </p:cNvCxnSpPr>
          <p:nvPr/>
        </p:nvCxnSpPr>
        <p:spPr>
          <a:xfrm flipH="1" flipV="1">
            <a:off x="4823149" y="2580541"/>
            <a:ext cx="2405" cy="256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文本框 110">
            <a:extLst>
              <a:ext uri="{FF2B5EF4-FFF2-40B4-BE49-F238E27FC236}">
                <a16:creationId xmlns:a16="http://schemas.microsoft.com/office/drawing/2014/main" id="{BB3E9BA0-05CC-928A-FC50-A2A922750CF0}"/>
              </a:ext>
            </a:extLst>
          </p:cNvPr>
          <p:cNvSpPr txBox="1"/>
          <p:nvPr/>
        </p:nvSpPr>
        <p:spPr>
          <a:xfrm>
            <a:off x="498344" y="2205446"/>
            <a:ext cx="14868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自注意力层</a:t>
            </a:r>
            <a:endParaRPr lang="en-US" sz="20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B05E09-22DA-6536-1468-E766A40A415A}"/>
              </a:ext>
            </a:extLst>
          </p:cNvPr>
          <p:cNvSpPr txBox="1"/>
          <p:nvPr/>
        </p:nvSpPr>
        <p:spPr>
          <a:xfrm>
            <a:off x="7774362" y="126834"/>
            <a:ext cx="35794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>
                <a:solidFill>
                  <a:schemeClr val="bg1">
                    <a:lumMod val="50000"/>
                  </a:schemeClr>
                </a:solidFill>
              </a:rPr>
              <a:t>Self-attention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13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BA626-F96A-A29F-E88D-B2DBE297F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自注意力 机制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318E7C4-904E-FD03-34AF-1832BB3862BF}"/>
              </a:ext>
            </a:extLst>
          </p:cNvPr>
          <p:cNvSpPr txBox="1"/>
          <p:nvPr/>
        </p:nvSpPr>
        <p:spPr>
          <a:xfrm>
            <a:off x="606581" y="900000"/>
            <a:ext cx="11056883" cy="2072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在注意力机制的基础上发展而来</a:t>
            </a:r>
            <a:endParaRPr lang="en-US" altLang="zh-CN" sz="22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处理</a:t>
            </a:r>
            <a:r>
              <a:rPr lang="zh-CN" altLang="en-US" sz="2200" b="1">
                <a:solidFill>
                  <a:schemeClr val="accent1"/>
                </a:solidFill>
              </a:rPr>
              <a:t>同一个序列</a:t>
            </a:r>
            <a:r>
              <a:rPr lang="zh-CN" altLang="en-US" sz="2200" b="1">
                <a:solidFill>
                  <a:schemeClr val="accent2"/>
                </a:solidFill>
              </a:rPr>
              <a:t>内部</a:t>
            </a:r>
            <a:r>
              <a:rPr lang="zh-CN" altLang="en-US" sz="2200" b="1">
                <a:solidFill>
                  <a:schemeClr val="accent1"/>
                </a:solidFill>
              </a:rPr>
              <a:t>各元素间的</a:t>
            </a:r>
            <a:r>
              <a:rPr lang="zh-CN" altLang="en-US" sz="2200" b="1">
                <a:solidFill>
                  <a:schemeClr val="accent2"/>
                </a:solidFill>
              </a:rPr>
              <a:t>依赖</a:t>
            </a:r>
            <a:r>
              <a:rPr lang="zh-CN" altLang="en-US" sz="2200" b="1">
                <a:solidFill>
                  <a:schemeClr val="accent1"/>
                </a:solidFill>
              </a:rPr>
              <a:t>关系</a:t>
            </a:r>
            <a:r>
              <a:rPr lang="zh-CN" altLang="en-US" sz="2200"/>
              <a:t>，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如，一个句子中的各个词语之间的关系</a:t>
            </a:r>
            <a:r>
              <a:rPr lang="zh-CN" altLang="en-US" sz="2200"/>
              <a:t>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可以更好地理解上下文信息：无论各元素之间的距离有多远。</a:t>
            </a:r>
            <a:br>
              <a:rPr lang="en-US" altLang="zh-CN" sz="2200"/>
            </a:br>
            <a:r>
              <a:rPr lang="zh-CN" altLang="en-US" sz="2200" b="1"/>
              <a:t>长距离</a:t>
            </a:r>
            <a:r>
              <a:rPr lang="zh-CN" altLang="en-US" sz="2200"/>
              <a:t>：</a:t>
            </a:r>
            <a:r>
              <a:rPr lang="en-US" altLang="zh-CN" sz="2200"/>
              <a:t>CNN</a:t>
            </a:r>
            <a:r>
              <a:rPr lang="zh-CN" altLang="en-US" sz="2200"/>
              <a:t>需要很多层、</a:t>
            </a:r>
            <a:r>
              <a:rPr lang="en-US" altLang="zh-CN" sz="2200"/>
              <a:t>RNN</a:t>
            </a:r>
            <a:r>
              <a:rPr lang="zh-CN" altLang="en-US" sz="2200"/>
              <a:t>需要很多时间步。</a:t>
            </a:r>
            <a:endParaRPr lang="en-US" altLang="zh-CN" sz="220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556A10A-C71C-60C2-33EB-A5440FAA2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607516"/>
              </p:ext>
            </p:extLst>
          </p:nvPr>
        </p:nvGraphicFramePr>
        <p:xfrm>
          <a:off x="914399" y="3219856"/>
          <a:ext cx="10262681" cy="31643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56916">
                  <a:extLst>
                    <a:ext uri="{9D8B030D-6E8A-4147-A177-3AD203B41FA5}">
                      <a16:colId xmlns:a16="http://schemas.microsoft.com/office/drawing/2014/main" val="1905656268"/>
                    </a:ext>
                  </a:extLst>
                </a:gridCol>
                <a:gridCol w="3714717">
                  <a:extLst>
                    <a:ext uri="{9D8B030D-6E8A-4147-A177-3AD203B41FA5}">
                      <a16:colId xmlns:a16="http://schemas.microsoft.com/office/drawing/2014/main" val="846717797"/>
                    </a:ext>
                  </a:extLst>
                </a:gridCol>
                <a:gridCol w="4891048">
                  <a:extLst>
                    <a:ext uri="{9D8B030D-6E8A-4147-A177-3AD203B41FA5}">
                      <a16:colId xmlns:a16="http://schemas.microsoft.com/office/drawing/2014/main" val="2288234284"/>
                    </a:ext>
                  </a:extLst>
                </a:gridCol>
              </a:tblGrid>
              <a:tr h="5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</a:rPr>
                        <a:t>交叉</a:t>
                      </a:r>
                      <a:r>
                        <a:rPr lang="zh-CN" altLang="en-US" sz="2200" u="none" strike="noStrike" dirty="0">
                          <a:effectLst/>
                        </a:rPr>
                        <a:t>注意力</a:t>
                      </a:r>
                      <a:endParaRPr lang="zh-CN" altLang="en-US" sz="2200" b="1" i="0" u="none" strike="noStrike" dirty="0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自注意力</a:t>
                      </a:r>
                      <a:endParaRPr lang="zh-CN" altLang="en-US" sz="22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96862533"/>
                  </a:ext>
                </a:extLst>
              </a:tr>
              <a:tr h="81607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>
                          <a:effectLst/>
                        </a:rPr>
                        <a:t>输入来源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1800" u="none" strike="noStrike">
                          <a:effectLst/>
                        </a:rPr>
                        <a:t> </a:t>
                      </a:r>
                      <a:r>
                        <a:rPr lang="en-US" altLang="zh-CN" sz="1800" u="none" strike="noStrike">
                          <a:effectLst/>
                        </a:rPr>
                        <a:t>Q      </a:t>
                      </a:r>
                      <a:r>
                        <a:rPr lang="zh-CN" altLang="en-US" sz="1800" u="none" strike="noStrike">
                          <a:effectLst/>
                        </a:rPr>
                        <a:t>来自目标序列</a:t>
                      </a:r>
                      <a:endParaRPr lang="en-US" altLang="zh-CN" sz="1800" u="none" strike="noStrike">
                        <a:effectLst/>
                      </a:endParaRPr>
                    </a:p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1800" u="none" strike="noStrike">
                          <a:effectLst/>
                        </a:rPr>
                        <a:t> </a:t>
                      </a:r>
                      <a:r>
                        <a:rPr lang="en-US" altLang="zh-CN" sz="1800" u="none" strike="noStrike">
                          <a:effectLst/>
                        </a:rPr>
                        <a:t>K</a:t>
                      </a:r>
                      <a:r>
                        <a:rPr lang="zh-CN" altLang="en-US" sz="1800" u="none" strike="noStrike">
                          <a:effectLst/>
                        </a:rPr>
                        <a:t>，</a:t>
                      </a:r>
                      <a:r>
                        <a:rPr lang="en-US" altLang="zh-CN" sz="1800" u="none" strike="noStrike">
                          <a:effectLst/>
                        </a:rPr>
                        <a:t>V </a:t>
                      </a:r>
                      <a:r>
                        <a:rPr lang="zh-CN" altLang="en-US" sz="1800" u="none" strike="noStrike">
                          <a:effectLst/>
                        </a:rPr>
                        <a:t>来自  源 序列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目标序列 </a:t>
                      </a:r>
                      <a:r>
                        <a:rPr lang="en-US" altLang="zh-CN" sz="1800" u="none" strike="noStrike">
                          <a:effectLst/>
                        </a:rPr>
                        <a:t>= </a:t>
                      </a:r>
                      <a:r>
                        <a:rPr lang="zh-CN" altLang="en-US" sz="1800" u="none" strike="noStrike">
                          <a:effectLst/>
                        </a:rPr>
                        <a:t>源序列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extLst>
                  <a:ext uri="{0D108BD9-81ED-4DB2-BD59-A6C34878D82A}">
                    <a16:rowId xmlns:a16="http://schemas.microsoft.com/office/drawing/2014/main" val="2973460580"/>
                  </a:ext>
                </a:extLst>
              </a:tr>
              <a:tr h="58333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>
                          <a:effectLst/>
                        </a:rPr>
                        <a:t>应用场景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处理序列间关系（如机器翻译）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处理序列内关系（如文本分类）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extLst>
                  <a:ext uri="{0D108BD9-81ED-4DB2-BD59-A6C34878D82A}">
                    <a16:rowId xmlns:a16="http://schemas.microsoft.com/office/drawing/2014/main" val="3130819858"/>
                  </a:ext>
                </a:extLst>
              </a:tr>
              <a:tr h="58333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>
                          <a:effectLst/>
                        </a:rPr>
                        <a:t>目 标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动态对齐不同序列的关联信息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捕捉同一序列内部的上下文依赖关系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extLst>
                  <a:ext uri="{0D108BD9-81ED-4DB2-BD59-A6C34878D82A}">
                    <a16:rowId xmlns:a16="http://schemas.microsoft.com/office/drawing/2014/main" val="4233875351"/>
                  </a:ext>
                </a:extLst>
              </a:tr>
              <a:tr h="58333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>
                          <a:effectLst/>
                        </a:rPr>
                        <a:t>数学形式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通用注意力公式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注意力特例（</a:t>
                      </a:r>
                      <a:r>
                        <a:rPr lang="en-US" sz="1800" u="none" strike="noStrike" dirty="0">
                          <a:effectLst/>
                        </a:rPr>
                        <a:t>Q、K、V </a:t>
                      </a:r>
                      <a:r>
                        <a:rPr lang="zh-CN" altLang="en-US" sz="1800" u="none" strike="noStrike" dirty="0">
                          <a:effectLst/>
                        </a:rPr>
                        <a:t>同源）</a:t>
                      </a:r>
                      <a:endParaRPr lang="zh-CN" altLang="en-US" sz="1800" b="0" i="0" u="none" strike="noStrike" dirty="0">
                        <a:solidFill>
                          <a:srgbClr val="40404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65322" marB="65322" anchor="ctr"/>
                </a:tc>
                <a:extLst>
                  <a:ext uri="{0D108BD9-81ED-4DB2-BD59-A6C34878D82A}">
                    <a16:rowId xmlns:a16="http://schemas.microsoft.com/office/drawing/2014/main" val="1064274429"/>
                  </a:ext>
                </a:extLst>
              </a:tr>
            </a:tbl>
          </a:graphicData>
        </a:graphic>
      </p:graphicFrame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865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9418E1-9D99-B9D4-A5A2-AE3AFE06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自注意力 示例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6A48D12-8DDE-0F3B-DF01-00126AADA33C}"/>
              </a:ext>
            </a:extLst>
          </p:cNvPr>
          <p:cNvSpPr txBox="1"/>
          <p:nvPr/>
        </p:nvSpPr>
        <p:spPr>
          <a:xfrm>
            <a:off x="-1" y="3240111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注意力</a:t>
            </a:r>
            <a:r>
              <a:rPr lang="zh-CN" altLang="en-US" dirty="0"/>
              <a:t>：从大量信息中有选择地筛选出少量</a:t>
            </a:r>
            <a:r>
              <a:rPr lang="zh-CN" altLang="en-US" b="1" dirty="0"/>
              <a:t>重要</a:t>
            </a:r>
            <a:r>
              <a:rPr lang="zh-CN" altLang="en-US" dirty="0"/>
              <a:t>信息，并聚焦在其上，忽略大多数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不重要</a:t>
            </a:r>
            <a:r>
              <a:rPr lang="zh-CN" altLang="en-US" dirty="0"/>
              <a:t>信息。</a:t>
            </a:r>
            <a:endParaRPr 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607E99C-F765-D686-20D3-C3B1E463A1FB}"/>
              </a:ext>
            </a:extLst>
          </p:cNvPr>
          <p:cNvGrpSpPr/>
          <p:nvPr/>
        </p:nvGrpSpPr>
        <p:grpSpPr>
          <a:xfrm>
            <a:off x="1949969" y="3897809"/>
            <a:ext cx="7902647" cy="2631023"/>
            <a:chOff x="1700589" y="3943989"/>
            <a:chExt cx="7902647" cy="2631023"/>
          </a:xfrm>
        </p:grpSpPr>
        <p:pic>
          <p:nvPicPr>
            <p:cNvPr id="5" name="Picture 2" descr="Image result for self attention">
              <a:extLst>
                <a:ext uri="{FF2B5EF4-FFF2-40B4-BE49-F238E27FC236}">
                  <a16:creationId xmlns:a16="http://schemas.microsoft.com/office/drawing/2014/main" id="{661CD924-1254-94C5-48B8-72BBAFA1FB3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700589" y="3943989"/>
              <a:ext cx="7769597" cy="21949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D9CDFA-20F9-3FE6-62BE-9F819E4F9DA0}"/>
                </a:ext>
              </a:extLst>
            </p:cNvPr>
            <p:cNvSpPr txBox="1"/>
            <p:nvPr/>
          </p:nvSpPr>
          <p:spPr>
            <a:xfrm>
              <a:off x="3598066" y="6205680"/>
              <a:ext cx="60051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/>
                <a:t>聚焦</a:t>
              </a:r>
              <a:r>
                <a:rPr lang="zh-CN" altLang="en-US"/>
                <a:t>体现在</a:t>
              </a:r>
              <a:r>
                <a:rPr lang="zh-CN" altLang="en-US" b="1"/>
                <a:t>权重系数</a:t>
              </a:r>
              <a:r>
                <a:rPr lang="zh-CN" altLang="en-US"/>
                <a:t>上，权重越大，与 </a:t>
              </a:r>
              <a:r>
                <a:rPr lang="en-US" altLang="zh-CN" b="1">
                  <a:solidFill>
                    <a:schemeClr val="accent6"/>
                  </a:solidFill>
                </a:rPr>
                <a:t>The </a:t>
              </a:r>
              <a:r>
                <a:rPr lang="zh-CN" altLang="en-US"/>
                <a:t>联系越紧密。</a:t>
              </a:r>
              <a:endParaRPr 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F12A9845-62C9-6565-3E1B-25DCCFB81C88}"/>
              </a:ext>
            </a:extLst>
          </p:cNvPr>
          <p:cNvGrpSpPr/>
          <p:nvPr/>
        </p:nvGrpSpPr>
        <p:grpSpPr>
          <a:xfrm>
            <a:off x="3579303" y="1003646"/>
            <a:ext cx="5033394" cy="2103539"/>
            <a:chOff x="3579303" y="1003646"/>
            <a:chExt cx="5033394" cy="2103539"/>
          </a:xfrm>
        </p:grpSpPr>
        <p:pic>
          <p:nvPicPr>
            <p:cNvPr id="4" name="Picture 2" descr="Image result for self attention">
              <a:extLst>
                <a:ext uri="{FF2B5EF4-FFF2-40B4-BE49-F238E27FC236}">
                  <a16:creationId xmlns:a16="http://schemas.microsoft.com/office/drawing/2014/main" id="{874E8C73-C803-080E-07E4-D6805A9E29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3579303" y="1003646"/>
              <a:ext cx="5033394" cy="21035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6F13FCB-FF45-9DF8-7ED3-7E1B76EF8CD0}"/>
                </a:ext>
              </a:extLst>
            </p:cNvPr>
            <p:cNvCxnSpPr/>
            <p:nvPr/>
          </p:nvCxnSpPr>
          <p:spPr>
            <a:xfrm>
              <a:off x="4036291" y="1736440"/>
              <a:ext cx="0" cy="655782"/>
            </a:xfrm>
            <a:prstGeom prst="line">
              <a:avLst/>
            </a:prstGeom>
            <a:ln w="38100"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3AC5854A-4DD6-554F-20DA-CCC261DDA471}"/>
                </a:ext>
              </a:extLst>
            </p:cNvPr>
            <p:cNvCxnSpPr>
              <a:cxnSpLocks/>
            </p:cNvCxnSpPr>
            <p:nvPr/>
          </p:nvCxnSpPr>
          <p:spPr>
            <a:xfrm>
              <a:off x="4036291" y="1727202"/>
              <a:ext cx="988291" cy="738908"/>
            </a:xfrm>
            <a:prstGeom prst="line">
              <a:avLst/>
            </a:prstGeom>
            <a:ln w="38100"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56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A1BE807-67DF-7256-1CC0-570ACE8920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6"/>
          <a:stretch/>
        </p:blipFill>
        <p:spPr>
          <a:xfrm>
            <a:off x="350792" y="958723"/>
            <a:ext cx="8237093" cy="570213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D3DF62D-D9B9-343A-346E-90EA0586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自注意力 计算</a:t>
            </a:r>
            <a:endParaRPr 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8BA3244-2FE2-9FB6-AD5B-CA466F922519}"/>
              </a:ext>
            </a:extLst>
          </p:cNvPr>
          <p:cNvGrpSpPr/>
          <p:nvPr/>
        </p:nvGrpSpPr>
        <p:grpSpPr>
          <a:xfrm>
            <a:off x="2643781" y="2325427"/>
            <a:ext cx="9024596" cy="2947162"/>
            <a:chOff x="2643781" y="2325427"/>
            <a:chExt cx="9024596" cy="2947162"/>
          </a:xfrm>
        </p:grpSpPr>
        <p:sp>
          <p:nvSpPr>
            <p:cNvPr id="6" name="箭头: 左 5">
              <a:extLst>
                <a:ext uri="{FF2B5EF4-FFF2-40B4-BE49-F238E27FC236}">
                  <a16:creationId xmlns:a16="http://schemas.microsoft.com/office/drawing/2014/main" id="{4B39EF25-CF70-B620-9882-0BEE3361F63A}"/>
                </a:ext>
              </a:extLst>
            </p:cNvPr>
            <p:cNvSpPr/>
            <p:nvPr/>
          </p:nvSpPr>
          <p:spPr>
            <a:xfrm>
              <a:off x="2643781" y="2364178"/>
              <a:ext cx="6130395" cy="291830"/>
            </a:xfrm>
            <a:prstGeom prst="leftArrow">
              <a:avLst/>
            </a:prstGeom>
            <a:solidFill>
              <a:srgbClr val="F2F2F2">
                <a:alpha val="30196"/>
              </a:srgbClr>
            </a:solidFill>
            <a:ln>
              <a:solidFill>
                <a:srgbClr val="BFBFBF">
                  <a:alpha val="30196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箭头: 左 6">
              <a:extLst>
                <a:ext uri="{FF2B5EF4-FFF2-40B4-BE49-F238E27FC236}">
                  <a16:creationId xmlns:a16="http://schemas.microsoft.com/office/drawing/2014/main" id="{57C05CC5-3F0B-98AA-2660-D485E5325233}"/>
                </a:ext>
              </a:extLst>
            </p:cNvPr>
            <p:cNvSpPr/>
            <p:nvPr/>
          </p:nvSpPr>
          <p:spPr>
            <a:xfrm>
              <a:off x="8352993" y="4942008"/>
              <a:ext cx="421184" cy="291830"/>
            </a:xfrm>
            <a:prstGeom prst="lef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0E1E338-732D-EF6E-CCFE-21AC97C9D2BF}"/>
                </a:ext>
              </a:extLst>
            </p:cNvPr>
            <p:cNvSpPr txBox="1"/>
            <p:nvPr/>
          </p:nvSpPr>
          <p:spPr>
            <a:xfrm>
              <a:off x="8868025" y="2325427"/>
              <a:ext cx="1632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词向量 </a:t>
              </a:r>
              <a:r>
                <a:rPr lang="zh-CN" altLang="en-US" b="1"/>
                <a:t>旧</a:t>
              </a:r>
              <a:r>
                <a:rPr lang="zh-CN" altLang="en-US"/>
                <a:t>表示</a:t>
              </a:r>
              <a:endParaRPr 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0F0882-F99E-AC8D-DABB-0B2AAF9A38E7}"/>
                </a:ext>
              </a:extLst>
            </p:cNvPr>
            <p:cNvSpPr txBox="1"/>
            <p:nvPr/>
          </p:nvSpPr>
          <p:spPr>
            <a:xfrm>
              <a:off x="8774176" y="4903257"/>
              <a:ext cx="28942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/>
                <a:t>词向量 </a:t>
              </a:r>
              <a:r>
                <a:rPr lang="zh-CN" altLang="en-US" b="1">
                  <a:solidFill>
                    <a:srgbClr val="FF0000"/>
                  </a:solidFill>
                </a:rPr>
                <a:t>新</a:t>
              </a:r>
              <a:r>
                <a:rPr lang="zh-CN" altLang="en-US"/>
                <a:t>表示，含</a:t>
              </a:r>
              <a:r>
                <a:rPr lang="zh-CN" altLang="en-US" b="1"/>
                <a:t>上下文</a:t>
              </a:r>
              <a:endParaRPr 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0B01390B-D7DB-CF2C-343E-A41C658F5907}"/>
              </a:ext>
            </a:extLst>
          </p:cNvPr>
          <p:cNvSpPr txBox="1"/>
          <p:nvPr/>
        </p:nvSpPr>
        <p:spPr>
          <a:xfrm>
            <a:off x="1403279" y="3165465"/>
            <a:ext cx="1138505" cy="307777"/>
          </a:xfrm>
          <a:prstGeom prst="homePlat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accent1"/>
                </a:solidFill>
              </a:rPr>
              <a:t>查询 </a:t>
            </a:r>
            <a:r>
              <a:rPr lang="en-US" altLang="zh-CN" sz="1400" b="1">
                <a:solidFill>
                  <a:schemeClr val="accent1"/>
                </a:solidFill>
              </a:rPr>
              <a:t>Q</a:t>
            </a:r>
            <a:r>
              <a:rPr lang="en-US" altLang="zh-CN" sz="1400">
                <a:solidFill>
                  <a:schemeClr val="accent1"/>
                </a:solidFill>
              </a:rPr>
              <a:t>uery</a:t>
            </a:r>
            <a:endParaRPr lang="en-US" sz="1400">
              <a:solidFill>
                <a:schemeClr val="accent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0A1AA4-77E0-C05E-2134-A15CA708079C}"/>
              </a:ext>
            </a:extLst>
          </p:cNvPr>
          <p:cNvSpPr txBox="1"/>
          <p:nvPr/>
        </p:nvSpPr>
        <p:spPr>
          <a:xfrm>
            <a:off x="-35693" y="3809791"/>
            <a:ext cx="772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accent1"/>
                </a:solidFill>
              </a:rPr>
              <a:t>键 </a:t>
            </a:r>
            <a:r>
              <a:rPr lang="en-US" altLang="zh-CN" sz="1600" b="1">
                <a:solidFill>
                  <a:schemeClr val="accent1"/>
                </a:solidFill>
              </a:rPr>
              <a:t>K</a:t>
            </a:r>
            <a:r>
              <a:rPr lang="en-US" altLang="zh-CN" sz="1600">
                <a:solidFill>
                  <a:schemeClr val="accent1"/>
                </a:solidFill>
              </a:rPr>
              <a:t>ey</a:t>
            </a:r>
            <a:endParaRPr lang="en-US" sz="1600">
              <a:solidFill>
                <a:schemeClr val="accent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28E5086-5A37-852C-934A-1276EA365A49}"/>
              </a:ext>
            </a:extLst>
          </p:cNvPr>
          <p:cNvSpPr txBox="1"/>
          <p:nvPr/>
        </p:nvSpPr>
        <p:spPr>
          <a:xfrm>
            <a:off x="6130762" y="2836639"/>
            <a:ext cx="9396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accent1"/>
                </a:solidFill>
              </a:rPr>
              <a:t>值 </a:t>
            </a:r>
            <a:r>
              <a:rPr lang="en-US" altLang="zh-CN" sz="1600" b="1">
                <a:solidFill>
                  <a:schemeClr val="accent1"/>
                </a:solidFill>
              </a:rPr>
              <a:t>V</a:t>
            </a:r>
            <a:r>
              <a:rPr lang="en-US" altLang="zh-CN" sz="1600">
                <a:solidFill>
                  <a:schemeClr val="accent1"/>
                </a:solidFill>
              </a:rPr>
              <a:t>alue</a:t>
            </a:r>
            <a:endParaRPr lang="en-US" sz="1600">
              <a:solidFill>
                <a:schemeClr val="accent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E59FFDF-B5C5-9798-4D32-27587EB4B695}"/>
              </a:ext>
            </a:extLst>
          </p:cNvPr>
          <p:cNvSpPr txBox="1"/>
          <p:nvPr/>
        </p:nvSpPr>
        <p:spPr>
          <a:xfrm>
            <a:off x="3857794" y="2836639"/>
            <a:ext cx="12410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accent1"/>
                </a:solidFill>
              </a:rPr>
              <a:t>注意力分数</a:t>
            </a:r>
            <a:endParaRPr lang="en-US" sz="160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77CE370-5C39-9824-5704-2268A702CA27}"/>
                  </a:ext>
                </a:extLst>
              </p:cNvPr>
              <p:cNvSpPr txBox="1"/>
              <p:nvPr/>
            </p:nvSpPr>
            <p:spPr>
              <a:xfrm>
                <a:off x="8866478" y="2780618"/>
                <a:ext cx="3148585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单词</a:t>
                </a:r>
                <a: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  <a:t>station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需要去</a:t>
                </a:r>
                <a:r>
                  <a:rPr lang="zh-CN" altLang="en-US" b="1">
                    <a:solidFill>
                      <a:schemeClr val="accent5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查询</a:t>
                </a:r>
                <a:r>
                  <a:rPr lang="en-US" altLang="zh-CN" b="1">
                    <a:solidFill>
                      <a:schemeClr val="accent5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Q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句子中所有单词，</a:t>
                </a:r>
                <a:endParaRPr lang="en-US" altLang="zh-CN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所有单词需要有</a:t>
                </a:r>
                <a:r>
                  <a:rPr lang="zh-CN" altLang="en-US" b="1">
                    <a:solidFill>
                      <a:schemeClr val="accent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键 </a:t>
                </a:r>
                <a:r>
                  <a:rPr lang="en-US" altLang="zh-CN" b="1">
                    <a:solidFill>
                      <a:schemeClr val="accent5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K</a:t>
                </a:r>
                <a:r>
                  <a:rPr lang="en-US" altLang="zh-CN">
                    <a:solidFill>
                      <a:schemeClr val="accent5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ey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值，</a:t>
                </a:r>
                <a:endParaRPr lang="en-US" altLang="zh-CN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查出来的 注意力分数 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∗</m:t>
                    </m:r>
                  </m:oMath>
                </a14:m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   </a:t>
                </a:r>
                <a:b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</a:br>
                <a: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所有单词向量</a:t>
                </a:r>
                <a:r>
                  <a:rPr lang="zh-CN" altLang="en-US" b="1">
                    <a:solidFill>
                      <a:schemeClr val="accent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值</a:t>
                </a:r>
                <a:r>
                  <a:rPr lang="en-US" altLang="zh-CN" b="1">
                    <a:solidFill>
                      <a:schemeClr val="accent5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V</a:t>
                </a:r>
                <a: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  <a:t> = </a:t>
                </a:r>
                <a:b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</a:br>
                <a: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所有单词新的向量值。</a:t>
                </a:r>
                <a:endParaRPr lang="en-US" altLang="zh-CN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求和 </a:t>
                </a:r>
                <a:r>
                  <a:rPr lang="en-US" altLang="zh-CN">
                    <a:latin typeface="楷体" panose="02010609060101010101" pitchFamily="49" charset="-122"/>
                    <a:ea typeface="楷体" panose="02010609060101010101" pitchFamily="49" charset="-122"/>
                  </a:rPr>
                  <a:t>= station</a:t>
                </a:r>
                <a:r>
                  <a:rPr lang="zh-CN" altLang="en-US">
                    <a:latin typeface="楷体" panose="02010609060101010101" pitchFamily="49" charset="-122"/>
                    <a:ea typeface="楷体" panose="02010609060101010101" pitchFamily="49" charset="-122"/>
                  </a:rPr>
                  <a:t>的新向量</a:t>
                </a:r>
                <a:endParaRPr 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77CE370-5C39-9824-5704-2268A702CA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6478" y="2780618"/>
                <a:ext cx="3148585" cy="2031325"/>
              </a:xfrm>
              <a:prstGeom prst="rect">
                <a:avLst/>
              </a:prstGeom>
              <a:blipFill>
                <a:blip r:embed="rId4"/>
                <a:stretch>
                  <a:fillRect l="-1161" t="-1502" r="-3868" b="-3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702FF811-6BEE-9A9B-C7BD-BB440358D411}"/>
              </a:ext>
            </a:extLst>
          </p:cNvPr>
          <p:cNvSpPr txBox="1"/>
          <p:nvPr/>
        </p:nvSpPr>
        <p:spPr>
          <a:xfrm>
            <a:off x="4720216" y="5525353"/>
            <a:ext cx="12596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分数越高，</a:t>
            </a:r>
            <a:endParaRPr lang="en-US" altLang="zh-CN" sz="1600" dirty="0"/>
          </a:p>
          <a:p>
            <a:r>
              <a:rPr lang="zh-CN" altLang="en-US" sz="1600" dirty="0"/>
              <a:t>对当前预</a:t>
            </a:r>
            <a:endParaRPr lang="en-US" altLang="zh-CN" sz="1600" dirty="0"/>
          </a:p>
          <a:p>
            <a:r>
              <a:rPr lang="zh-CN" altLang="en-US" sz="1600" dirty="0"/>
              <a:t>测越重要</a:t>
            </a:r>
            <a:endParaRPr lang="en-US" sz="16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89B67FD-6AB9-B08D-75AE-6556B911CB75}"/>
              </a:ext>
            </a:extLst>
          </p:cNvPr>
          <p:cNvSpPr txBox="1"/>
          <p:nvPr/>
        </p:nvSpPr>
        <p:spPr>
          <a:xfrm>
            <a:off x="8078672" y="5264020"/>
            <a:ext cx="39837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/>
              <a:t>即包含了</a:t>
            </a:r>
            <a:r>
              <a:rPr lang="en-US" altLang="zh-CN" sz="1600"/>
              <a:t>train</a:t>
            </a:r>
            <a:r>
              <a:rPr lang="zh-CN" altLang="en-US" sz="1600"/>
              <a:t>向量部分，表明 </a:t>
            </a:r>
            <a:r>
              <a:rPr lang="en-US" altLang="zh-CN" sz="1600"/>
              <a:t>train station.</a:t>
            </a:r>
            <a:endParaRPr lang="en-US" sz="16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313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600A40-7A79-418C-4068-0F9984B4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自注意力 可视化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F7811-6BB1-2363-B216-0784A296F76D}"/>
              </a:ext>
            </a:extLst>
          </p:cNvPr>
          <p:cNvSpPr txBox="1"/>
          <p:nvPr/>
        </p:nvSpPr>
        <p:spPr>
          <a:xfrm>
            <a:off x="6981095" y="3014290"/>
            <a:ext cx="4939738" cy="1712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/>
              <a:t>输出英文 “</a:t>
            </a:r>
            <a:r>
              <a:rPr lang="en-US"/>
              <a:t>European   Economic     Area”</a:t>
            </a:r>
            <a:endParaRPr lang="en-US" altLang="zh-CN"/>
          </a:p>
          <a:p>
            <a:pPr>
              <a:lnSpc>
                <a:spcPct val="150000"/>
              </a:lnSpc>
            </a:pP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与法语中 “</a:t>
            </a:r>
            <a:r>
              <a:rPr lang="en-US"/>
              <a:t>zone   économique   européenne”</a:t>
            </a:r>
          </a:p>
          <a:p>
            <a:pPr>
              <a:lnSpc>
                <a:spcPct val="150000"/>
              </a:lnSpc>
            </a:pPr>
            <a:r>
              <a:rPr lang="zh-CN" altLang="en-US"/>
              <a:t>对应单词的顺序是相反的。</a:t>
            </a:r>
            <a:endParaRPr 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9CDF1C5-58DE-2E15-34D8-3B566A7CAD61}"/>
              </a:ext>
            </a:extLst>
          </p:cNvPr>
          <p:cNvGrpSpPr/>
          <p:nvPr/>
        </p:nvGrpSpPr>
        <p:grpSpPr>
          <a:xfrm>
            <a:off x="1569267" y="1320194"/>
            <a:ext cx="5102691" cy="5207320"/>
            <a:chOff x="3319855" y="1514155"/>
            <a:chExt cx="5102691" cy="520732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CB5AB251-AD06-B573-CF7F-F503D6E608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9855" y="1514155"/>
              <a:ext cx="5102691" cy="520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4350A85-326E-8CF4-B66E-865D1266EE32}"/>
                </a:ext>
              </a:extLst>
            </p:cNvPr>
            <p:cNvSpPr/>
            <p:nvPr/>
          </p:nvSpPr>
          <p:spPr>
            <a:xfrm>
              <a:off x="5657326" y="1514155"/>
              <a:ext cx="822960" cy="2982343"/>
            </a:xfrm>
            <a:prstGeom prst="rect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58577D9-64A3-6FB8-8285-78C087BC416B}"/>
                </a:ext>
              </a:extLst>
            </p:cNvPr>
            <p:cNvSpPr/>
            <p:nvPr/>
          </p:nvSpPr>
          <p:spPr>
            <a:xfrm rot="5400000">
              <a:off x="4531628" y="2556229"/>
              <a:ext cx="822960" cy="3074357"/>
            </a:xfrm>
            <a:prstGeom prst="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8885816-D15E-43BF-54B8-C329230BD7C1}"/>
              </a:ext>
            </a:extLst>
          </p:cNvPr>
          <p:cNvCxnSpPr/>
          <p:nvPr/>
        </p:nvCxnSpPr>
        <p:spPr>
          <a:xfrm flipH="1">
            <a:off x="8515927" y="3429000"/>
            <a:ext cx="2281613" cy="607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6948029-1E6C-F7E3-B676-5B279B46BA20}"/>
              </a:ext>
            </a:extLst>
          </p:cNvPr>
          <p:cNvCxnSpPr>
            <a:cxnSpLocks/>
          </p:cNvCxnSpPr>
          <p:nvPr/>
        </p:nvCxnSpPr>
        <p:spPr>
          <a:xfrm>
            <a:off x="8682182" y="3429000"/>
            <a:ext cx="1940551" cy="592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0104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6AB4A5-8F7A-4289-A330-B899439B9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       卷积层         全连接层       </a:t>
            </a:r>
            <a:r>
              <a:rPr lang="zh-CN" altLang="en-US" b="1">
                <a:solidFill>
                  <a:srgbClr val="FF0000"/>
                </a:solidFill>
              </a:rPr>
              <a:t>自注意力层</a:t>
            </a:r>
            <a:endParaRPr lang="en-US" b="1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AA2B089-6FD8-4914-8C94-FA811E78C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" y="943798"/>
            <a:ext cx="7256391" cy="58890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F912BD-D724-4E35-15BE-2E9238597DFC}"/>
              </a:ext>
            </a:extLst>
          </p:cNvPr>
          <p:cNvSpPr txBox="1"/>
          <p:nvPr/>
        </p:nvSpPr>
        <p:spPr>
          <a:xfrm>
            <a:off x="6986552" y="3598108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/>
              <a:t>W</a:t>
            </a:r>
            <a:r>
              <a:rPr lang="zh-CN" altLang="en-US" sz="2000"/>
              <a:t>为：</a:t>
            </a:r>
            <a:endParaRPr lang="en-US" altLang="zh-CN" sz="2000"/>
          </a:p>
          <a:p>
            <a:r>
              <a:rPr lang="zh-CN" altLang="en-US" sz="2000"/>
              <a:t>自由参数</a:t>
            </a:r>
            <a:endParaRPr lang="en-US" sz="20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8F1A6C8-955E-6DDD-982C-7B15EFB5B168}"/>
              </a:ext>
            </a:extLst>
          </p:cNvPr>
          <p:cNvGrpSpPr/>
          <p:nvPr/>
        </p:nvGrpSpPr>
        <p:grpSpPr>
          <a:xfrm>
            <a:off x="8355065" y="1619074"/>
            <a:ext cx="3526182" cy="5101031"/>
            <a:chOff x="8355065" y="1619074"/>
            <a:chExt cx="3526182" cy="510103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13ECF871-A9FE-7649-8308-0374F7998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4462" y="1619074"/>
              <a:ext cx="1886785" cy="5101031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E7C37E0B-1EEA-55D3-DEB4-8FBB9F424ECA}"/>
                    </a:ext>
                  </a:extLst>
                </p:cNvPr>
                <p:cNvSpPr txBox="1"/>
                <p:nvPr/>
              </p:nvSpPr>
              <p:spPr>
                <a:xfrm>
                  <a:off x="8855842" y="3835306"/>
                  <a:ext cx="1244744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/>
                    <a:t>一些数据的函数 </a:t>
                  </a:r>
                  <a14:m>
                    <m:oMath xmlns:m="http://schemas.openxmlformats.org/officeDocument/2006/math">
                      <m:r>
                        <a:rPr lang="en-US" altLang="zh-CN" sz="200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a14:m>
                  <a:endParaRPr lang="en-US" sz="2000"/>
                </a:p>
              </p:txBody>
            </p:sp>
          </mc:Choice>
          <mc:Fallback xmlns="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E7C37E0B-1EEA-55D3-DEB4-8FBB9F424E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55842" y="3835306"/>
                  <a:ext cx="1244744" cy="707886"/>
                </a:xfrm>
                <a:prstGeom prst="rect">
                  <a:avLst/>
                </a:prstGeom>
                <a:blipFill>
                  <a:blip r:embed="rId4"/>
                  <a:stretch>
                    <a:fillRect l="-5392" t="-4310" r="-1961" b="-1465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9082DD9-54A1-DE3F-B03D-59289EC6542D}"/>
                </a:ext>
              </a:extLst>
            </p:cNvPr>
            <p:cNvSpPr txBox="1"/>
            <p:nvPr/>
          </p:nvSpPr>
          <p:spPr>
            <a:xfrm>
              <a:off x="8855842" y="4662152"/>
              <a:ext cx="110799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/>
                <a:t>这些数据提示哪些词元应该多注意。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CCC81011-EEA9-C658-3934-28B3D6B7E9D3}"/>
                    </a:ext>
                  </a:extLst>
                </p:cNvPr>
                <p:cNvSpPr txBox="1"/>
                <p:nvPr/>
              </p:nvSpPr>
              <p:spPr>
                <a:xfrm>
                  <a:off x="8721350" y="3351360"/>
                  <a:ext cx="137698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(⋯)</m:t>
                        </m:r>
                      </m:oMath>
                    </m:oMathPara>
                  </a14:m>
                  <a:endParaRPr lang="en-US" sz="2000"/>
                </a:p>
              </p:txBody>
            </p:sp>
          </mc:Choice>
          <mc:Fallback xmlns="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CCC81011-EEA9-C658-3934-28B3D6B7E9D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21350" y="3351360"/>
                  <a:ext cx="1376980" cy="400110"/>
                </a:xfrm>
                <a:prstGeom prst="rect">
                  <a:avLst/>
                </a:prstGeom>
                <a:blipFill>
                  <a:blip r:embed="rId5"/>
                  <a:stretch>
                    <a:fillRect b="-1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3C9FD819-F4BC-8FFF-A22E-3CE018811300}"/>
                    </a:ext>
                  </a:extLst>
                </p:cNvPr>
                <p:cNvSpPr txBox="1"/>
                <p:nvPr/>
              </p:nvSpPr>
              <p:spPr>
                <a:xfrm>
                  <a:off x="8355065" y="2750231"/>
                  <a:ext cx="161499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𝒁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𝒁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</m:oMath>
                    </m:oMathPara>
                  </a14:m>
                  <a:endParaRPr lang="en-US" sz="2000"/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3C9FD819-F4BC-8FFF-A22E-3CE01881130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55065" y="2750231"/>
                  <a:ext cx="1614993" cy="400110"/>
                </a:xfrm>
                <a:prstGeom prst="rect">
                  <a:avLst/>
                </a:prstGeom>
                <a:blipFill>
                  <a:blip r:embed="rId6"/>
                  <a:stretch>
                    <a:fillRect b="-15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043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B578E-BDA2-8F1E-5A6F-8F89F7AA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自注意力层</a:t>
            </a:r>
            <a:endParaRPr lang="en-US" b="1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E4351B-A9D2-1261-F787-D030FD9FD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410" y="1598733"/>
            <a:ext cx="7432646" cy="38233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3585DED-B0EC-E016-5887-F24B73996F3D}"/>
                  </a:ext>
                </a:extLst>
              </p:cNvPr>
              <p:cNvSpPr txBox="1"/>
              <p:nvPr/>
            </p:nvSpPr>
            <p:spPr>
              <a:xfrm>
                <a:off x="8549196" y="4848896"/>
                <a:ext cx="32633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① </a:t>
                </a:r>
                <a:r>
                  <a:rPr lang="zh-CN" altLang="en-US"/>
                  <a:t>将输入表示为特征向量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3585DED-B0EC-E016-5887-F24B73996F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9196" y="4848896"/>
                <a:ext cx="3263394" cy="369332"/>
              </a:xfrm>
              <a:prstGeom prst="rect">
                <a:avLst/>
              </a:prstGeom>
              <a:blipFill>
                <a:blip r:embed="rId3"/>
                <a:stretch>
                  <a:fillRect l="-1493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736F0CB-10AF-C1CB-B421-91A0090EA13A}"/>
                  </a:ext>
                </a:extLst>
              </p:cNvPr>
              <p:cNvSpPr txBox="1"/>
              <p:nvPr/>
            </p:nvSpPr>
            <p:spPr>
              <a:xfrm>
                <a:off x="8549196" y="3678256"/>
                <a:ext cx="3515557" cy="7841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/>
                  <a:t>② </a:t>
                </a:r>
                <a:r>
                  <a:rPr lang="zh-CN" altLang="en-US"/>
                  <a:t>输入矩阵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zh-CN" altLang="en-US"/>
                  <a:t>变换为查询矩阵</a:t>
                </a:r>
                <a:endParaRPr lang="en-US" altLang="zh-CN"/>
              </a:p>
              <a:p>
                <a:pPr>
                  <a:lnSpc>
                    <a:spcPct val="130000"/>
                  </a:lnSpc>
                </a:pPr>
                <a:r>
                  <a:rPr lang="en-US" altLang="zh-CN"/>
                  <a:t>    </a:t>
                </a:r>
                <a:r>
                  <a:rPr lang="zh-CN" altLang="en-US"/>
                  <a:t> </a:t>
                </a:r>
                <a:r>
                  <a:rPr lang="en-US" altLang="zh-CN"/>
                  <a:t>(Q)</a:t>
                </a:r>
                <a:r>
                  <a:rPr lang="zh-CN" altLang="en-US"/>
                  <a:t>、键矩阵 </a:t>
                </a:r>
                <a:r>
                  <a:rPr lang="en-US" altLang="zh-CN"/>
                  <a:t>(K) </a:t>
                </a:r>
                <a:r>
                  <a:rPr lang="zh-CN" altLang="en-US"/>
                  <a:t>、值矩阵 </a:t>
                </a:r>
                <a:r>
                  <a:rPr lang="en-US" altLang="zh-CN"/>
                  <a:t>(V)</a:t>
                </a:r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736F0CB-10AF-C1CB-B421-91A0090EA1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9196" y="3678256"/>
                <a:ext cx="3515557" cy="784189"/>
              </a:xfrm>
              <a:prstGeom prst="rect">
                <a:avLst/>
              </a:prstGeom>
              <a:blipFill>
                <a:blip r:embed="rId4"/>
                <a:stretch>
                  <a:fillRect l="-1386" b="-108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C32D4AD7-7266-46A8-BD9B-71113A779901}"/>
              </a:ext>
            </a:extLst>
          </p:cNvPr>
          <p:cNvSpPr txBox="1"/>
          <p:nvPr/>
        </p:nvSpPr>
        <p:spPr>
          <a:xfrm>
            <a:off x="8549196" y="2922474"/>
            <a:ext cx="3263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③ </a:t>
            </a:r>
            <a:r>
              <a:rPr lang="zh-CN" altLang="en-US"/>
              <a:t>计算注意力权重矩阵 </a:t>
            </a:r>
            <a:r>
              <a:rPr lang="en-US" altLang="zh-CN"/>
              <a:t>(</a:t>
            </a:r>
            <a:r>
              <a:rPr lang="en-US"/>
              <a:t>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D8D24D0-AB4D-9D21-0DEC-AFD1BE94BF0C}"/>
                  </a:ext>
                </a:extLst>
              </p:cNvPr>
              <p:cNvSpPr txBox="1"/>
              <p:nvPr/>
            </p:nvSpPr>
            <p:spPr>
              <a:xfrm>
                <a:off x="8549196" y="2166692"/>
                <a:ext cx="32633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④ </a:t>
                </a:r>
                <a:r>
                  <a:rPr lang="zh-CN" altLang="en-US"/>
                  <a:t>计算输出矩阵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D8D24D0-AB4D-9D21-0DEC-AFD1BE94BF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9196" y="2166692"/>
                <a:ext cx="3263394" cy="369332"/>
              </a:xfrm>
              <a:prstGeom prst="rect">
                <a:avLst/>
              </a:prstGeom>
              <a:blipFill>
                <a:blip r:embed="rId5"/>
                <a:stretch>
                  <a:fillRect l="-1493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箭头: 上 8">
            <a:extLst>
              <a:ext uri="{FF2B5EF4-FFF2-40B4-BE49-F238E27FC236}">
                <a16:creationId xmlns:a16="http://schemas.microsoft.com/office/drawing/2014/main" id="{134DE987-FFDF-0348-F8A2-54FF4C44E6CA}"/>
              </a:ext>
            </a:extLst>
          </p:cNvPr>
          <p:cNvSpPr/>
          <p:nvPr/>
        </p:nvSpPr>
        <p:spPr>
          <a:xfrm>
            <a:off x="8247356" y="2097249"/>
            <a:ext cx="191970" cy="311658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F314452-379F-76A9-148E-63912DA3D940}"/>
              </a:ext>
            </a:extLst>
          </p:cNvPr>
          <p:cNvSpPr txBox="1"/>
          <p:nvPr/>
        </p:nvSpPr>
        <p:spPr>
          <a:xfrm>
            <a:off x="8053513" y="1467180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b="1"/>
              <a:t>自注意力</a:t>
            </a:r>
            <a:r>
              <a:rPr lang="zh-CN" altLang="en-US" sz="2200"/>
              <a:t>计算步骤：</a:t>
            </a:r>
            <a:endParaRPr lang="en-US" sz="22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28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1299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98763-FC87-1FD8-D02D-4DF138D6E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B9D4C7-4E24-39F9-1BAD-595EDDDC8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34827"/>
            <a:ext cx="12192000" cy="2293966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CN" sz="11300" b="1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Transformer</a:t>
            </a:r>
            <a:endParaRPr lang="zh-CN" altLang="en-US" sz="11300" spc="0" dirty="0">
              <a:solidFill>
                <a:schemeClr val="accent1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6C61E6-F5B2-6C9B-CA9A-79153836F232}"/>
              </a:ext>
            </a:extLst>
          </p:cNvPr>
          <p:cNvSpPr txBox="1"/>
          <p:nvPr/>
        </p:nvSpPr>
        <p:spPr>
          <a:xfrm>
            <a:off x="5675264" y="314151"/>
            <a:ext cx="728084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altLang="zh-CN" sz="8000" dirty="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3</a:t>
            </a:r>
            <a:endParaRPr lang="zh-CN" altLang="en-US" sz="8000" dirty="0">
              <a:solidFill>
                <a:schemeClr val="accent5">
                  <a:lumMod val="40000"/>
                  <a:lumOff val="60000"/>
                </a:schemeClr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817CA4-215F-9AF6-6679-6806CC057E2F}"/>
              </a:ext>
            </a:extLst>
          </p:cNvPr>
          <p:cNvSpPr txBox="1"/>
          <p:nvPr/>
        </p:nvSpPr>
        <p:spPr>
          <a:xfrm>
            <a:off x="0" y="4423556"/>
            <a:ext cx="12191999" cy="92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/>
              <a:t>Google</a:t>
            </a:r>
            <a:r>
              <a:rPr lang="zh-CN" altLang="en-US" sz="1800"/>
              <a:t>：</a:t>
            </a:r>
            <a:r>
              <a:rPr lang="en-US" sz="1800"/>
              <a:t> </a:t>
            </a:r>
            <a:r>
              <a:rPr lang="en-US" sz="2000" b="1" i="1">
                <a:solidFill>
                  <a:schemeClr val="accent1"/>
                </a:solidFill>
              </a:rPr>
              <a:t>Attention Is All You Need</a:t>
            </a:r>
            <a:r>
              <a:rPr lang="en-US"/>
              <a:t>, Computation and Language, 2017</a:t>
            </a:r>
            <a:r>
              <a:rPr lang="zh-CN" altLang="en-US"/>
              <a:t>，</a:t>
            </a:r>
            <a:r>
              <a:rPr lang="en-US" altLang="zh-CN"/>
              <a:t>2023-v7</a:t>
            </a:r>
            <a:endParaRPr lang="en-US"/>
          </a:p>
          <a:p>
            <a:pPr algn="ctr">
              <a:lnSpc>
                <a:spcPct val="150000"/>
              </a:lnSpc>
            </a:pPr>
            <a:r>
              <a:rPr lang="en-US"/>
              <a:t>Ashish Vaswani, Noam Shazeer, Niki Parmar, Jakob Uszkoreit, Llion Jones, Aidan N. Gomez, Lukasz Kaiser, Illia Polosukhin, 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6F87EB5-1D10-5785-4519-9A63EED37C75}"/>
              </a:ext>
            </a:extLst>
          </p:cNvPr>
          <p:cNvGrpSpPr/>
          <p:nvPr/>
        </p:nvGrpSpPr>
        <p:grpSpPr>
          <a:xfrm>
            <a:off x="248970" y="5359013"/>
            <a:ext cx="11804207" cy="1072386"/>
            <a:chOff x="248970" y="5359013"/>
            <a:chExt cx="11804207" cy="107238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EC058A2-1C74-6158-B9B2-382DC007C70F}"/>
                </a:ext>
              </a:extLst>
            </p:cNvPr>
            <p:cNvSpPr txBox="1"/>
            <p:nvPr/>
          </p:nvSpPr>
          <p:spPr>
            <a:xfrm>
              <a:off x="248970" y="5404002"/>
              <a:ext cx="1208638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/>
                <a:t>加入</a:t>
              </a:r>
              <a:endParaRPr lang="en-US" sz="1600"/>
            </a:p>
            <a:p>
              <a:pPr algn="ctr">
                <a:lnSpc>
                  <a:spcPct val="130000"/>
                </a:lnSpc>
              </a:pPr>
              <a:r>
                <a:rPr lang="en-US" sz="1600" b="1"/>
                <a:t>DeepMind</a:t>
              </a:r>
            </a:p>
            <a:p>
              <a:pPr algn="ctr">
                <a:lnSpc>
                  <a:spcPct val="130000"/>
                </a:lnSpc>
              </a:pPr>
              <a:r>
                <a:rPr lang="zh-CN" altLang="en-US" sz="1600"/>
                <a:t>强化学习</a:t>
              </a:r>
              <a:endParaRPr lang="en-US" sz="160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06B5B3D-B897-81F1-8D47-0D08D970482D}"/>
                </a:ext>
              </a:extLst>
            </p:cNvPr>
            <p:cNvSpPr txBox="1"/>
            <p:nvPr/>
          </p:nvSpPr>
          <p:spPr>
            <a:xfrm>
              <a:off x="1638677" y="5383259"/>
              <a:ext cx="1530036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accent1"/>
                  </a:solidFill>
                </a:rPr>
                <a:t>创办</a:t>
              </a:r>
              <a:endParaRPr lang="en-US" sz="1600">
                <a:solidFill>
                  <a:schemeClr val="accent1"/>
                </a:solidFill>
              </a:endParaRPr>
            </a:p>
            <a:p>
              <a:pPr algn="ctr">
                <a:lnSpc>
                  <a:spcPct val="130000"/>
                </a:lnSpc>
              </a:pPr>
              <a:r>
                <a:rPr lang="en-US" sz="1600" b="1">
                  <a:solidFill>
                    <a:schemeClr val="accent1"/>
                  </a:solidFill>
                </a:rPr>
                <a:t>Character.AI</a:t>
              </a:r>
            </a:p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accent1"/>
                  </a:solidFill>
                </a:rPr>
                <a:t>个性化对话</a:t>
              </a:r>
              <a:r>
                <a:rPr lang="en-US" sz="1600">
                  <a:solidFill>
                    <a:schemeClr val="accent1"/>
                  </a:solidFill>
                </a:rPr>
                <a:t>AI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E42694-A938-181F-85C5-7104FBF673F4}"/>
                </a:ext>
              </a:extLst>
            </p:cNvPr>
            <p:cNvSpPr txBox="1"/>
            <p:nvPr/>
          </p:nvSpPr>
          <p:spPr>
            <a:xfrm>
              <a:off x="3268301" y="5404002"/>
              <a:ext cx="2827699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/>
                <a:t>共同创立</a:t>
              </a:r>
              <a:endParaRPr lang="en-US" altLang="zh-CN" sz="1600"/>
            </a:p>
            <a:p>
              <a:pPr algn="ctr">
                <a:lnSpc>
                  <a:spcPct val="130000"/>
                </a:lnSpc>
              </a:pPr>
              <a:r>
                <a:rPr lang="en-US" sz="1600" b="1"/>
                <a:t>Inceptive</a:t>
              </a:r>
            </a:p>
            <a:p>
              <a:pPr algn="ctr">
                <a:lnSpc>
                  <a:spcPct val="130000"/>
                </a:lnSpc>
              </a:pPr>
              <a:r>
                <a:rPr lang="en-US" sz="1600"/>
                <a:t>AI</a:t>
              </a:r>
              <a:r>
                <a:rPr lang="zh-CN" altLang="en-US" sz="1600"/>
                <a:t>算法落地、</a:t>
              </a:r>
              <a:r>
                <a:rPr lang="en-US" altLang="zh-CN" sz="1600"/>
                <a:t>AI</a:t>
              </a:r>
              <a:r>
                <a:rPr lang="zh-CN" altLang="en-US" sz="1600"/>
                <a:t>设计</a:t>
              </a:r>
              <a:r>
                <a:rPr lang="en-US" altLang="zh-CN" sz="1600"/>
                <a:t>RNA</a:t>
              </a:r>
              <a:endParaRPr lang="en-US" sz="160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9F78E26-8247-A006-778D-88FCAC5BB44D}"/>
                </a:ext>
              </a:extLst>
            </p:cNvPr>
            <p:cNvSpPr txBox="1"/>
            <p:nvPr/>
          </p:nvSpPr>
          <p:spPr>
            <a:xfrm>
              <a:off x="6077893" y="5404002"/>
              <a:ext cx="1427431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accent1"/>
                  </a:solidFill>
                </a:rPr>
                <a:t>加入</a:t>
              </a:r>
              <a:endParaRPr lang="en-US" altLang="zh-CN" sz="1600">
                <a:solidFill>
                  <a:schemeClr val="accent1"/>
                </a:solidFill>
              </a:endParaRPr>
            </a:p>
            <a:p>
              <a:pPr algn="ctr">
                <a:lnSpc>
                  <a:spcPct val="130000"/>
                </a:lnSpc>
              </a:pPr>
              <a:r>
                <a:rPr lang="en-US" altLang="zh-CN" sz="1600" b="1">
                  <a:solidFill>
                    <a:schemeClr val="accent1"/>
                  </a:solidFill>
                </a:rPr>
                <a:t>Sakana AI</a:t>
              </a:r>
            </a:p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accent1"/>
                  </a:solidFill>
                </a:rPr>
                <a:t>探索新</a:t>
              </a:r>
              <a:r>
                <a:rPr lang="en-US" sz="1600">
                  <a:solidFill>
                    <a:schemeClr val="accent1"/>
                  </a:solidFill>
                </a:rPr>
                <a:t>AI</a:t>
              </a:r>
              <a:r>
                <a:rPr lang="zh-CN" altLang="en-US" sz="1600">
                  <a:solidFill>
                    <a:schemeClr val="accent1"/>
                  </a:solidFill>
                </a:rPr>
                <a:t>架构</a:t>
              </a:r>
              <a:endParaRPr lang="en-US" sz="1600">
                <a:solidFill>
                  <a:schemeClr val="accent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8F3C38C-8419-1BA1-78C9-8C1CA22EA41E}"/>
                </a:ext>
              </a:extLst>
            </p:cNvPr>
            <p:cNvSpPr txBox="1"/>
            <p:nvPr/>
          </p:nvSpPr>
          <p:spPr>
            <a:xfrm>
              <a:off x="10523141" y="5427085"/>
              <a:ext cx="1530036" cy="9873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bg1">
                      <a:lumMod val="65000"/>
                    </a:schemeClr>
                  </a:solidFill>
                </a:rPr>
                <a:t>联合</a:t>
              </a:r>
              <a:r>
                <a:rPr lang="zh-CN" altLang="en-US" sz="1600"/>
                <a:t>创立</a:t>
              </a:r>
              <a:endParaRPr lang="en-US" altLang="zh-CN" sz="1600"/>
            </a:p>
            <a:p>
              <a:pPr algn="ctr">
                <a:lnSpc>
                  <a:spcPct val="130000"/>
                </a:lnSpc>
              </a:pPr>
              <a:r>
                <a:rPr lang="en-US" altLang="zh-CN" sz="1400" b="1"/>
                <a:t>NEAR Protocol</a:t>
              </a:r>
            </a:p>
            <a:p>
              <a:pPr algn="ctr">
                <a:lnSpc>
                  <a:spcPct val="130000"/>
                </a:lnSpc>
              </a:pPr>
              <a:r>
                <a:rPr lang="zh-CN" altLang="en-US" sz="1600"/>
                <a:t>区块链</a:t>
              </a:r>
              <a:endParaRPr lang="en-US" sz="160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583E523-711B-2489-F3CB-43A3929B18CD}"/>
                </a:ext>
              </a:extLst>
            </p:cNvPr>
            <p:cNvSpPr txBox="1"/>
            <p:nvPr/>
          </p:nvSpPr>
          <p:spPr>
            <a:xfrm>
              <a:off x="9113817" y="5404002"/>
              <a:ext cx="1530036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accent1"/>
                  </a:solidFill>
                </a:rPr>
                <a:t>加入</a:t>
              </a:r>
              <a:endParaRPr lang="en-US" altLang="zh-CN" sz="1600">
                <a:solidFill>
                  <a:schemeClr val="accent1"/>
                </a:solidFill>
              </a:endParaRPr>
            </a:p>
            <a:p>
              <a:pPr algn="ctr">
                <a:lnSpc>
                  <a:spcPct val="130000"/>
                </a:lnSpc>
              </a:pPr>
              <a:r>
                <a:rPr lang="en-US" altLang="zh-CN" sz="1600" b="1">
                  <a:solidFill>
                    <a:schemeClr val="accent1"/>
                  </a:solidFill>
                </a:rPr>
                <a:t>Anthropic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1600">
                  <a:solidFill>
                    <a:schemeClr val="accent1"/>
                  </a:solidFill>
                </a:rPr>
                <a:t>AI </a:t>
              </a:r>
              <a:r>
                <a:rPr lang="zh-CN" altLang="en-US" sz="1600">
                  <a:solidFill>
                    <a:schemeClr val="accent1"/>
                  </a:solidFill>
                </a:rPr>
                <a:t>安全</a:t>
              </a:r>
              <a:endParaRPr lang="en-US" sz="1600">
                <a:solidFill>
                  <a:schemeClr val="accent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456B369-77C3-3C12-1CCC-DD9E5FC3331B}"/>
                </a:ext>
              </a:extLst>
            </p:cNvPr>
            <p:cNvSpPr txBox="1"/>
            <p:nvPr/>
          </p:nvSpPr>
          <p:spPr>
            <a:xfrm>
              <a:off x="7505324" y="5404002"/>
              <a:ext cx="1569264" cy="10273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>
                  <a:solidFill>
                    <a:schemeClr val="bg1">
                      <a:lumMod val="65000"/>
                    </a:schemeClr>
                  </a:solidFill>
                </a:rPr>
                <a:t>共同</a:t>
              </a:r>
              <a:r>
                <a:rPr lang="zh-CN" altLang="en-US" sz="1600"/>
                <a:t>创立</a:t>
              </a:r>
              <a:endParaRPr lang="en-US" altLang="zh-CN" sz="1600"/>
            </a:p>
            <a:p>
              <a:pPr algn="ctr">
                <a:lnSpc>
                  <a:spcPct val="130000"/>
                </a:lnSpc>
              </a:pPr>
              <a:r>
                <a:rPr lang="en-US" altLang="zh-CN" sz="1600" b="1"/>
                <a:t>Cohere</a:t>
              </a:r>
            </a:p>
            <a:p>
              <a:pPr algn="ctr">
                <a:lnSpc>
                  <a:spcPct val="130000"/>
                </a:lnSpc>
              </a:pPr>
              <a:r>
                <a:rPr lang="zh-CN" altLang="en-US" sz="1600"/>
                <a:t>大语言模型</a:t>
              </a:r>
              <a:endParaRPr lang="en-US" sz="1600"/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2053741F-AB32-02FE-5255-1FF44D65B3E6}"/>
                </a:ext>
              </a:extLst>
            </p:cNvPr>
            <p:cNvCxnSpPr>
              <a:cxnSpLocks/>
            </p:cNvCxnSpPr>
            <p:nvPr/>
          </p:nvCxnSpPr>
          <p:spPr>
            <a:xfrm>
              <a:off x="1783532" y="5359013"/>
              <a:ext cx="13851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9E39C1E-C1A8-8D0C-FD67-47F92C012F22}"/>
                </a:ext>
              </a:extLst>
            </p:cNvPr>
            <p:cNvCxnSpPr>
              <a:cxnSpLocks/>
            </p:cNvCxnSpPr>
            <p:nvPr/>
          </p:nvCxnSpPr>
          <p:spPr>
            <a:xfrm>
              <a:off x="6201623" y="5359013"/>
              <a:ext cx="109728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96AA3C5-8DF9-04FA-7D7F-80B3E42EA518}"/>
                </a:ext>
              </a:extLst>
            </p:cNvPr>
            <p:cNvCxnSpPr>
              <a:cxnSpLocks/>
            </p:cNvCxnSpPr>
            <p:nvPr/>
          </p:nvCxnSpPr>
          <p:spPr>
            <a:xfrm>
              <a:off x="9137960" y="5359013"/>
              <a:ext cx="128016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237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1659AD-FDA2-B620-C581-57ABEBD1B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现代 </a:t>
            </a:r>
            <a:r>
              <a:rPr lang="en-US" altLang="zh-CN"/>
              <a:t>NLP </a:t>
            </a:r>
            <a:r>
              <a:rPr lang="zh-CN" altLang="en-US"/>
              <a:t>里程碑</a:t>
            </a:r>
            <a:endParaRPr lang="en-US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1A2514-CCF6-DA10-0525-92D1154791DB}"/>
              </a:ext>
            </a:extLst>
          </p:cNvPr>
          <p:cNvSpPr/>
          <p:nvPr/>
        </p:nvSpPr>
        <p:spPr>
          <a:xfrm>
            <a:off x="1048145" y="2600566"/>
            <a:ext cx="10191564" cy="2008261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8D7BE6A-DA8A-FEE6-4F1E-2B8DCE9A1FD4}"/>
              </a:ext>
            </a:extLst>
          </p:cNvPr>
          <p:cNvSpPr/>
          <p:nvPr/>
        </p:nvSpPr>
        <p:spPr>
          <a:xfrm>
            <a:off x="3564841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2013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F84562F-C653-1F0B-C877-66A1289E5AEE}"/>
              </a:ext>
            </a:extLst>
          </p:cNvPr>
          <p:cNvSpPr/>
          <p:nvPr/>
        </p:nvSpPr>
        <p:spPr>
          <a:xfrm>
            <a:off x="4714087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2014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865856E4-56BA-D53E-F25D-DF9F3A04C723}"/>
              </a:ext>
            </a:extLst>
          </p:cNvPr>
          <p:cNvSpPr/>
          <p:nvPr/>
        </p:nvSpPr>
        <p:spPr>
          <a:xfrm>
            <a:off x="5863333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2015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4DF1582-02F0-C269-7A93-48C799E65291}"/>
              </a:ext>
            </a:extLst>
          </p:cNvPr>
          <p:cNvSpPr/>
          <p:nvPr/>
        </p:nvSpPr>
        <p:spPr>
          <a:xfrm>
            <a:off x="7012579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2017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989B006-9AF6-92ED-DE41-1A7EBEB5492C}"/>
              </a:ext>
            </a:extLst>
          </p:cNvPr>
          <p:cNvSpPr/>
          <p:nvPr/>
        </p:nvSpPr>
        <p:spPr>
          <a:xfrm>
            <a:off x="952291" y="1630873"/>
            <a:ext cx="1371600" cy="900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神经网络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语言模型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>
                <a:solidFill>
                  <a:schemeClr val="tx1"/>
                </a:solidFill>
              </a:rPr>
              <a:t>Y. Bengio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2A57E32-889A-583F-C296-FCAAB2E29470}"/>
              </a:ext>
            </a:extLst>
          </p:cNvPr>
          <p:cNvSpPr/>
          <p:nvPr/>
        </p:nvSpPr>
        <p:spPr>
          <a:xfrm>
            <a:off x="3387793" y="1867303"/>
            <a:ext cx="1097580" cy="66356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accent2"/>
                </a:solidFill>
              </a:rPr>
              <a:t>词向量</a:t>
            </a:r>
            <a:endParaRPr lang="en-US" altLang="zh-CN">
              <a:solidFill>
                <a:schemeClr val="accent2"/>
              </a:solidFill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Arial Narrow" panose="020B0606020202030204" pitchFamily="34" charset="0"/>
              </a:rPr>
              <a:t>Word2Vec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AF59ED0-3821-4275-56AE-932126D9026F}"/>
              </a:ext>
            </a:extLst>
          </p:cNvPr>
          <p:cNvSpPr/>
          <p:nvPr/>
        </p:nvSpPr>
        <p:spPr>
          <a:xfrm>
            <a:off x="5457571" y="1630873"/>
            <a:ext cx="1555008" cy="900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accent2"/>
                </a:solidFill>
              </a:rPr>
              <a:t>注意力机制</a:t>
            </a:r>
            <a:endParaRPr lang="en-US" altLang="zh-CN" b="1">
              <a:solidFill>
                <a:schemeClr val="accent2"/>
              </a:solidFill>
            </a:endParaRPr>
          </a:p>
          <a:p>
            <a:pPr algn="ctr"/>
            <a:r>
              <a:rPr lang="en-US" sz="1600">
                <a:solidFill>
                  <a:schemeClr val="tx1"/>
                </a:solidFill>
              </a:rPr>
              <a:t>Bengio</a:t>
            </a:r>
            <a:r>
              <a:rPr lang="zh-CN" altLang="en-US" sz="1600">
                <a:solidFill>
                  <a:schemeClr val="tx1"/>
                </a:solidFill>
              </a:rPr>
              <a:t>团队</a:t>
            </a:r>
            <a:r>
              <a:rPr lang="en-US" sz="1600">
                <a:solidFill>
                  <a:schemeClr val="tx1"/>
                </a:solidFill>
              </a:rPr>
              <a:t> Bahdanau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C07AC6A-CA2A-2F4F-3C0E-D16CEC25F6BF}"/>
              </a:ext>
            </a:extLst>
          </p:cNvPr>
          <p:cNvSpPr/>
          <p:nvPr/>
        </p:nvSpPr>
        <p:spPr>
          <a:xfrm>
            <a:off x="2101537" y="4615677"/>
            <a:ext cx="1371600" cy="41725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多任务学习</a:t>
            </a:r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3A3BDF7-EC6C-DCEC-9F76-DC76898B4D31}"/>
              </a:ext>
            </a:extLst>
          </p:cNvPr>
          <p:cNvSpPr/>
          <p:nvPr/>
        </p:nvSpPr>
        <p:spPr>
          <a:xfrm>
            <a:off x="4338540" y="4615677"/>
            <a:ext cx="1490774" cy="62553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accent2"/>
                </a:solidFill>
              </a:rPr>
              <a:t>Seq2Seq</a:t>
            </a: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Sutskever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0FFCE11-A4DE-14BB-55A6-A0A10B51C9EA}"/>
              </a:ext>
            </a:extLst>
          </p:cNvPr>
          <p:cNvSpPr/>
          <p:nvPr/>
        </p:nvSpPr>
        <p:spPr>
          <a:xfrm>
            <a:off x="6606817" y="4615677"/>
            <a:ext cx="1555008" cy="62553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rgbClr val="FF0000"/>
                </a:solidFill>
              </a:rPr>
              <a:t>Transformer</a:t>
            </a: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A. Vaswani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4C837AA-4305-805A-817E-15FED60C06B3}"/>
              </a:ext>
            </a:extLst>
          </p:cNvPr>
          <p:cNvCxnSpPr>
            <a:cxnSpLocks/>
            <a:stCxn id="7" idx="0"/>
            <a:endCxn id="14" idx="2"/>
          </p:cNvCxnSpPr>
          <p:nvPr/>
        </p:nvCxnSpPr>
        <p:spPr>
          <a:xfrm flipV="1">
            <a:off x="3936583" y="2530872"/>
            <a:ext cx="0" cy="702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B8DBF7F3-C380-D657-74AA-1920829F44C4}"/>
              </a:ext>
            </a:extLst>
          </p:cNvPr>
          <p:cNvCxnSpPr>
            <a:cxnSpLocks/>
            <a:stCxn id="9" idx="0"/>
            <a:endCxn id="15" idx="2"/>
          </p:cNvCxnSpPr>
          <p:nvPr/>
        </p:nvCxnSpPr>
        <p:spPr>
          <a:xfrm flipV="1">
            <a:off x="6235075" y="2530873"/>
            <a:ext cx="0" cy="702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D66DE240-AD16-D53A-3951-2C581AF65650}"/>
              </a:ext>
            </a:extLst>
          </p:cNvPr>
          <p:cNvCxnSpPr>
            <a:cxnSpLocks/>
            <a:stCxn id="8" idx="4"/>
            <a:endCxn id="17" idx="0"/>
          </p:cNvCxnSpPr>
          <p:nvPr/>
        </p:nvCxnSpPr>
        <p:spPr>
          <a:xfrm flipH="1">
            <a:off x="5083927" y="3976438"/>
            <a:ext cx="1902" cy="639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5C346960-CEA8-FD11-B20B-698D0D86F72F}"/>
              </a:ext>
            </a:extLst>
          </p:cNvPr>
          <p:cNvCxnSpPr>
            <a:cxnSpLocks/>
            <a:stCxn id="10" idx="4"/>
            <a:endCxn id="18" idx="0"/>
          </p:cNvCxnSpPr>
          <p:nvPr/>
        </p:nvCxnSpPr>
        <p:spPr>
          <a:xfrm>
            <a:off x="7384321" y="3976438"/>
            <a:ext cx="0" cy="639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453C5B02-6D96-DD28-DEF4-380FD615D9C5}"/>
              </a:ext>
            </a:extLst>
          </p:cNvPr>
          <p:cNvSpPr txBox="1"/>
          <p:nvPr/>
        </p:nvSpPr>
        <p:spPr>
          <a:xfrm>
            <a:off x="9077068" y="3373863"/>
            <a:ext cx="1848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</a:rPr>
              <a:t>大语言模型</a:t>
            </a:r>
            <a:r>
              <a:rPr lang="en-US" altLang="zh-CN" sz="2400">
                <a:solidFill>
                  <a:schemeClr val="accent1"/>
                </a:solidFill>
              </a:rPr>
              <a:t>s</a:t>
            </a:r>
            <a:endParaRPr lang="en-US" sz="2400">
              <a:solidFill>
                <a:schemeClr val="accent1"/>
              </a:solidFill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C8AE15A-C458-6486-8556-39A6D8DDE373}"/>
              </a:ext>
            </a:extLst>
          </p:cNvPr>
          <p:cNvSpPr/>
          <p:nvPr/>
        </p:nvSpPr>
        <p:spPr>
          <a:xfrm>
            <a:off x="8195845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2018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5CFDDC9-BE55-8C3B-6185-217EF1BA23E1}"/>
              </a:ext>
            </a:extLst>
          </p:cNvPr>
          <p:cNvSpPr/>
          <p:nvPr/>
        </p:nvSpPr>
        <p:spPr>
          <a:xfrm>
            <a:off x="7790083" y="1867303"/>
            <a:ext cx="1555008" cy="66356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预训练模型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 b="1">
                <a:solidFill>
                  <a:schemeClr val="accent2"/>
                </a:solidFill>
              </a:rPr>
              <a:t>BERT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D70FBB58-2493-2B39-81F3-D2A48D61B02C}"/>
              </a:ext>
            </a:extLst>
          </p:cNvPr>
          <p:cNvCxnSpPr>
            <a:cxnSpLocks/>
            <a:stCxn id="27" idx="0"/>
            <a:endCxn id="28" idx="2"/>
          </p:cNvCxnSpPr>
          <p:nvPr/>
        </p:nvCxnSpPr>
        <p:spPr>
          <a:xfrm flipV="1">
            <a:off x="8567587" y="2530872"/>
            <a:ext cx="0" cy="702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63169356-6290-3B32-FF4C-0CFFF3DF3B36}"/>
              </a:ext>
            </a:extLst>
          </p:cNvPr>
          <p:cNvSpPr/>
          <p:nvPr/>
        </p:nvSpPr>
        <p:spPr>
          <a:xfrm>
            <a:off x="1057770" y="3128209"/>
            <a:ext cx="2423090" cy="969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4D2B72E-AD1D-F3CC-D1B4-96707C06B6AE}"/>
              </a:ext>
            </a:extLst>
          </p:cNvPr>
          <p:cNvSpPr/>
          <p:nvPr/>
        </p:nvSpPr>
        <p:spPr>
          <a:xfrm>
            <a:off x="1266349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2001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D054B1F-980F-F4E5-7FF4-536F42380561}"/>
              </a:ext>
            </a:extLst>
          </p:cNvPr>
          <p:cNvSpPr/>
          <p:nvPr/>
        </p:nvSpPr>
        <p:spPr>
          <a:xfrm>
            <a:off x="2415595" y="3232954"/>
            <a:ext cx="743484" cy="743484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2008</a:t>
            </a:r>
            <a:r>
              <a:rPr lang="zh-CN" altLang="en-US" sz="1200">
                <a:solidFill>
                  <a:schemeClr val="tx1"/>
                </a:solidFill>
              </a:rPr>
              <a:t>年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500FA0C-6399-0B19-DF2A-4051ECFB83D2}"/>
              </a:ext>
            </a:extLst>
          </p:cNvPr>
          <p:cNvSpPr txBox="1"/>
          <p:nvPr/>
        </p:nvSpPr>
        <p:spPr>
          <a:xfrm>
            <a:off x="6536973" y="5359161"/>
            <a:ext cx="16946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/>
              <a:t>AI</a:t>
            </a:r>
            <a:r>
              <a:rPr lang="zh-CN" altLang="en-US" sz="2000"/>
              <a:t>大模型时代</a:t>
            </a:r>
            <a:endParaRPr lang="en-US" altLang="zh-CN" sz="2000"/>
          </a:p>
          <a:p>
            <a:pPr algn="ctr"/>
            <a:r>
              <a:rPr lang="zh-CN" altLang="en-US" sz="2000"/>
              <a:t>的 </a:t>
            </a:r>
            <a:r>
              <a:rPr lang="zh-CN" altLang="en-US" sz="2000" b="1">
                <a:solidFill>
                  <a:schemeClr val="accent1"/>
                </a:solidFill>
              </a:rPr>
              <a:t>奠 基 石</a:t>
            </a:r>
            <a:endParaRPr lang="en-US" sz="2000" b="1">
              <a:solidFill>
                <a:schemeClr val="accent1"/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61B63D23-26C5-1458-2DE8-E9362507B5B9}"/>
              </a:ext>
            </a:extLst>
          </p:cNvPr>
          <p:cNvCxnSpPr>
            <a:cxnSpLocks/>
            <a:stCxn id="5" idx="0"/>
            <a:endCxn id="13" idx="2"/>
          </p:cNvCxnSpPr>
          <p:nvPr/>
        </p:nvCxnSpPr>
        <p:spPr>
          <a:xfrm flipV="1">
            <a:off x="1638091" y="2530873"/>
            <a:ext cx="0" cy="702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9B3C74D-A545-CC60-2D85-8AAA12F2CCCA}"/>
              </a:ext>
            </a:extLst>
          </p:cNvPr>
          <p:cNvCxnSpPr>
            <a:cxnSpLocks/>
            <a:stCxn id="6" idx="4"/>
            <a:endCxn id="16" idx="0"/>
          </p:cNvCxnSpPr>
          <p:nvPr/>
        </p:nvCxnSpPr>
        <p:spPr>
          <a:xfrm>
            <a:off x="2787337" y="3976438"/>
            <a:ext cx="0" cy="639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9011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4ABD95-813E-F17C-565C-4330706B9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spc="0"/>
              <a:t>Transformer</a:t>
            </a:r>
            <a:endParaRPr lang="en-US" spc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6846E-896E-A28A-0254-6E69A2603AA2}"/>
              </a:ext>
            </a:extLst>
          </p:cNvPr>
          <p:cNvSpPr txBox="1"/>
          <p:nvPr/>
        </p:nvSpPr>
        <p:spPr>
          <a:xfrm>
            <a:off x="780176" y="1026678"/>
            <a:ext cx="11216080" cy="3360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改变了自然语言</a:t>
            </a:r>
            <a:r>
              <a:rPr lang="zh-CN" altLang="en-US" sz="2400" b="1">
                <a:solidFill>
                  <a:schemeClr val="accent2"/>
                </a:solidFill>
              </a:rPr>
              <a:t>理解</a:t>
            </a:r>
            <a:r>
              <a:rPr lang="zh-CN" altLang="en-US" sz="2400"/>
              <a:t>的游戏规则，</a:t>
            </a:r>
            <a:endParaRPr lang="en-US" altLang="zh-CN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accent2"/>
                </a:solidFill>
              </a:rPr>
              <a:t>革命性</a:t>
            </a:r>
            <a:r>
              <a:rPr lang="zh-CN" altLang="en-US" sz="2400"/>
              <a:t>、</a:t>
            </a:r>
            <a:r>
              <a:rPr lang="zh-CN" altLang="en-US" sz="2400">
                <a:solidFill>
                  <a:schemeClr val="accent2"/>
                </a:solidFill>
              </a:rPr>
              <a:t>颠覆性</a:t>
            </a:r>
            <a:r>
              <a:rPr lang="zh-CN" altLang="en-US" sz="2400"/>
              <a:t>的，将</a:t>
            </a:r>
            <a:r>
              <a:rPr lang="en-US" altLang="zh-CN" sz="2400"/>
              <a:t>CNN</a:t>
            </a:r>
            <a:r>
              <a:rPr lang="zh-CN" altLang="en-US" sz="2400"/>
              <a:t>、</a:t>
            </a:r>
            <a:r>
              <a:rPr lang="en-US" altLang="zh-CN" sz="2400"/>
              <a:t>RNN (</a:t>
            </a:r>
            <a:r>
              <a:rPr lang="zh-CN" altLang="en-US" sz="2400"/>
              <a:t>需大算力</a:t>
            </a:r>
            <a:r>
              <a:rPr lang="en-US" altLang="zh-CN" sz="2400"/>
              <a:t>) </a:t>
            </a:r>
            <a:r>
              <a:rPr lang="zh-CN" altLang="en-US" sz="2400"/>
              <a:t>甩在身后。</a:t>
            </a:r>
            <a:endParaRPr lang="en-US" altLang="zh-CN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>
                <a:solidFill>
                  <a:schemeClr val="accent1"/>
                </a:solidFill>
              </a:rPr>
              <a:t>没有循环</a:t>
            </a:r>
            <a:r>
              <a:rPr lang="zh-CN" altLang="en-US" sz="2400"/>
              <a:t>，没有</a:t>
            </a:r>
            <a:r>
              <a:rPr lang="en-US" altLang="zh-CN" sz="2400"/>
              <a:t>CNN</a:t>
            </a:r>
            <a:r>
              <a:rPr lang="zh-CN" altLang="en-US" sz="2400"/>
              <a:t>，没有</a:t>
            </a:r>
            <a:r>
              <a:rPr lang="en-US" altLang="zh-CN" sz="2400"/>
              <a:t>RNN</a:t>
            </a:r>
            <a:r>
              <a:rPr lang="zh-CN" altLang="en-US" sz="2400"/>
              <a:t>，也没有</a:t>
            </a:r>
            <a:r>
              <a:rPr lang="en-US" altLang="zh-CN" sz="2400"/>
              <a:t>LSTM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注意力机制是“</a:t>
            </a:r>
            <a:r>
              <a:rPr lang="zh-CN" altLang="en-US" sz="2400" b="1">
                <a:solidFill>
                  <a:srgbClr val="FF0000"/>
                </a:solidFill>
              </a:rPr>
              <a:t>单词</a:t>
            </a:r>
            <a:r>
              <a:rPr lang="zh-CN" altLang="en-US" sz="2400" b="1"/>
              <a:t>对</a:t>
            </a:r>
            <a:r>
              <a:rPr lang="zh-CN" altLang="en-US" sz="2400" b="1">
                <a:solidFill>
                  <a:srgbClr val="FF0000"/>
                </a:solidFill>
              </a:rPr>
              <a:t>单词</a:t>
            </a:r>
            <a:r>
              <a:rPr lang="zh-CN" altLang="en-US" sz="2400"/>
              <a:t>”，可发现</a:t>
            </a:r>
            <a:r>
              <a:rPr lang="zh-CN" altLang="en-US" sz="2400">
                <a:solidFill>
                  <a:srgbClr val="FF0000"/>
                </a:solidFill>
              </a:rPr>
              <a:t>每个单词</a:t>
            </a:r>
            <a:r>
              <a:rPr lang="zh-CN" altLang="en-US" sz="2400"/>
              <a:t>与序列中</a:t>
            </a:r>
            <a:r>
              <a:rPr lang="zh-CN" altLang="en-US" sz="2400">
                <a:solidFill>
                  <a:srgbClr val="FF0000"/>
                </a:solidFill>
              </a:rPr>
              <a:t>所有单词</a:t>
            </a:r>
            <a:r>
              <a:rPr lang="zh-CN" altLang="en-US" sz="2400"/>
              <a:t>间的</a:t>
            </a:r>
            <a:r>
              <a:rPr lang="zh-CN" altLang="en-US" sz="2400">
                <a:solidFill>
                  <a:srgbClr val="FF0000"/>
                </a:solidFill>
              </a:rPr>
              <a:t>关联</a:t>
            </a:r>
            <a:r>
              <a:rPr lang="zh-CN" altLang="en-US" sz="2400"/>
              <a:t>关系！</a:t>
            </a:r>
            <a:br>
              <a:rPr lang="en-US" altLang="zh-CN" sz="2400"/>
            </a:br>
            <a:r>
              <a:rPr lang="zh-CN" altLang="en-US" sz="2400"/>
              <a:t>全局视角：</a:t>
            </a:r>
            <a:r>
              <a:rPr lang="zh-CN" altLang="en-US" sz="2400" b="1">
                <a:solidFill>
                  <a:srgbClr val="FF0000"/>
                </a:solidFill>
              </a:rPr>
              <a:t>长距离依赖问题</a:t>
            </a:r>
            <a:r>
              <a:rPr lang="zh-CN" altLang="en-US" sz="2400"/>
              <a:t>。</a:t>
            </a:r>
            <a:endParaRPr lang="en-US" altLang="zh-CN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>
                <a:solidFill>
                  <a:schemeClr val="accent2"/>
                </a:solidFill>
              </a:rPr>
              <a:t>并行</a:t>
            </a:r>
            <a:r>
              <a:rPr lang="zh-CN" altLang="en-US" sz="2400"/>
              <a:t>计算</a:t>
            </a:r>
            <a:endParaRPr lang="en-US" altLang="zh-CN" sz="24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6CB4D6-7C6C-8982-9C88-209558DEFE1C}"/>
              </a:ext>
            </a:extLst>
          </p:cNvPr>
          <p:cNvSpPr txBox="1"/>
          <p:nvPr/>
        </p:nvSpPr>
        <p:spPr>
          <a:xfrm>
            <a:off x="707748" y="4691548"/>
            <a:ext cx="11216080" cy="1536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原始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Transformer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模型在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450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万句子对英语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德语 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+ 3,600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万句英语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法语数据集上训练</a:t>
            </a:r>
            <a:b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个英伟达 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P100 GPU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，基础模型训练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12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小时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(10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万步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，大模型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3.5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天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(30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万步</a:t>
            </a: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b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  <a:t>41.8 BLEU 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评分优于以前所有的机器翻译模型。</a:t>
            </a:r>
            <a:endParaRPr lang="en-US" altLang="zh-CN" sz="22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60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921D8-7007-7799-0E97-C41990B4B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双语评估辅助工具 </a:t>
            </a:r>
            <a:r>
              <a:rPr lang="en-US" altLang="zh-CN"/>
              <a:t>BLEU</a:t>
            </a:r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6E83DBA-4F2D-ACDD-8613-D40B1CE41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510" y="2574153"/>
            <a:ext cx="8526980" cy="367231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9EC38B4-668B-E1D7-D5A0-077964F923A6}"/>
              </a:ext>
            </a:extLst>
          </p:cNvPr>
          <p:cNvSpPr txBox="1"/>
          <p:nvPr/>
        </p:nvSpPr>
        <p:spPr>
          <a:xfrm>
            <a:off x="1459685" y="900000"/>
            <a:ext cx="9731230" cy="1564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常用的机器翻译质量评估指标，评估机器翻译输出的质量。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通过计算候选翻译与一个或多个参考翻译之间的 </a:t>
            </a:r>
            <a:r>
              <a:rPr lang="en-US" altLang="zh-CN" sz="2200"/>
              <a:t>n-gram</a:t>
            </a:r>
            <a:r>
              <a:rPr lang="zh-CN" altLang="en-US" sz="2200"/>
              <a:t>（连续的</a:t>
            </a:r>
            <a:r>
              <a:rPr lang="en-US" altLang="zh-CN" sz="2200"/>
              <a:t>n</a:t>
            </a:r>
            <a:r>
              <a:rPr lang="zh-CN" altLang="en-US" sz="2200"/>
              <a:t>项序列）</a:t>
            </a:r>
            <a:br>
              <a:rPr lang="en-US" altLang="zh-CN" sz="2200"/>
            </a:br>
            <a:r>
              <a:rPr lang="zh-CN" altLang="en-US" sz="2200"/>
              <a:t>重叠程度来衡量翻译的质量，分数越高翻译质量越好。</a:t>
            </a:r>
            <a:endParaRPr lang="en-US" sz="22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05348F-24E4-41D2-1D4B-5971D3EEE025}"/>
              </a:ext>
            </a:extLst>
          </p:cNvPr>
          <p:cNvSpPr txBox="1"/>
          <p:nvPr/>
        </p:nvSpPr>
        <p:spPr>
          <a:xfrm>
            <a:off x="9195382" y="280723"/>
            <a:ext cx="29966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sz="1600" b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ingual </a:t>
            </a:r>
            <a:r>
              <a:rPr lang="en-US" sz="1600" b="1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valuation </a:t>
            </a:r>
            <a:r>
              <a:rPr lang="en-US" sz="1600" b="1">
                <a:solidFill>
                  <a:schemeClr val="bg1">
                    <a:lumMod val="50000"/>
                  </a:schemeClr>
                </a:solidFill>
              </a:rPr>
              <a:t>U</a:t>
            </a: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nderstudy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3107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5D1412-C5E1-CE45-35F2-EB9D3000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BLEU </a:t>
            </a:r>
            <a:r>
              <a:rPr lang="zh-CN" altLang="en-US"/>
              <a:t>指标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966F7-E9F2-6032-9D0B-862A41B0DD4C}"/>
              </a:ext>
            </a:extLst>
          </p:cNvPr>
          <p:cNvSpPr txBox="1"/>
          <p:nvPr/>
        </p:nvSpPr>
        <p:spPr>
          <a:xfrm>
            <a:off x="0" y="900827"/>
            <a:ext cx="12192000" cy="507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/>
              <a:t>通过比较</a:t>
            </a:r>
            <a:r>
              <a:rPr lang="zh-CN" altLang="en-US" sz="2000">
                <a:solidFill>
                  <a:schemeClr val="accent2"/>
                </a:solidFill>
              </a:rPr>
              <a:t>候选翻译</a:t>
            </a:r>
            <a:r>
              <a:rPr lang="en-US" altLang="zh-CN" sz="2000"/>
              <a:t>(</a:t>
            </a:r>
            <a:r>
              <a:rPr lang="zh-CN" altLang="en-US" sz="2000"/>
              <a:t>模型输出</a:t>
            </a:r>
            <a:r>
              <a:rPr lang="en-US" altLang="zh-CN" sz="2000"/>
              <a:t>)</a:t>
            </a:r>
            <a:r>
              <a:rPr lang="zh-CN" altLang="en-US" sz="2000"/>
              <a:t>、</a:t>
            </a:r>
            <a:r>
              <a:rPr lang="zh-CN" altLang="en-US" sz="2000">
                <a:solidFill>
                  <a:schemeClr val="accent2"/>
                </a:solidFill>
              </a:rPr>
              <a:t>参考翻译</a:t>
            </a:r>
            <a:r>
              <a:rPr lang="en-US" altLang="zh-CN" sz="2000"/>
              <a:t>(</a:t>
            </a:r>
            <a:r>
              <a:rPr lang="zh-CN" altLang="en-US" sz="2000"/>
              <a:t>人工翻译</a:t>
            </a:r>
            <a:r>
              <a:rPr lang="en-US" altLang="zh-CN" sz="2000"/>
              <a:t>)</a:t>
            </a:r>
            <a:r>
              <a:rPr lang="zh-CN" altLang="en-US" sz="2000"/>
              <a:t>之间的 </a:t>
            </a:r>
            <a:r>
              <a:rPr lang="en-US" altLang="zh-CN" sz="2000"/>
              <a:t>n-gram </a:t>
            </a:r>
            <a:r>
              <a:rPr lang="zh-CN" altLang="en-US" sz="2000"/>
              <a:t>重叠程度来打分。</a:t>
            </a:r>
            <a:endParaRPr lang="en-US" sz="20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9C6199D-9C45-95D8-EB3A-77EEC481AFA7}"/>
              </a:ext>
            </a:extLst>
          </p:cNvPr>
          <p:cNvSpPr txBox="1"/>
          <p:nvPr/>
        </p:nvSpPr>
        <p:spPr>
          <a:xfrm>
            <a:off x="7472881" y="164789"/>
            <a:ext cx="46044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B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Arial Narrow" panose="020B0606020202030204" pitchFamily="34" charset="0"/>
              </a:rPr>
              <a:t>i</a:t>
            </a:r>
            <a:r>
              <a:rPr lang="en-US" altLang="zh-CN" sz="2800" b="1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l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Arial Narrow" panose="020B0606020202030204" pitchFamily="34" charset="0"/>
              </a:rPr>
              <a:t>ingual </a:t>
            </a:r>
            <a:r>
              <a:rPr lang="en-US" altLang="zh-CN" sz="2800" b="1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E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Arial Narrow" panose="020B0606020202030204" pitchFamily="34" charset="0"/>
              </a:rPr>
              <a:t>valuation </a:t>
            </a:r>
            <a:r>
              <a:rPr lang="en-US" altLang="zh-CN" sz="2800" b="1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U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Arial Narrow" panose="020B0606020202030204" pitchFamily="34" charset="0"/>
              </a:rPr>
              <a:t>nderstudy</a:t>
            </a:r>
            <a:endParaRPr lang="en-US" sz="2800">
              <a:solidFill>
                <a:schemeClr val="bg1">
                  <a:lumMod val="65000"/>
                </a:schemeClr>
              </a:solidFill>
              <a:latin typeface="Arial Narrow" panose="020B060602020203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F3D6268-B387-E230-9566-74D8E56F5060}"/>
              </a:ext>
            </a:extLst>
          </p:cNvPr>
          <p:cNvGrpSpPr/>
          <p:nvPr/>
        </p:nvGrpSpPr>
        <p:grpSpPr>
          <a:xfrm>
            <a:off x="482478" y="1520455"/>
            <a:ext cx="11546815" cy="1162852"/>
            <a:chOff x="482478" y="1520455"/>
            <a:chExt cx="11546815" cy="1162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462C9A64-7198-B5F6-DBB3-61EA7B8485A4}"/>
                    </a:ext>
                  </a:extLst>
                </p:cNvPr>
                <p:cNvSpPr txBox="1"/>
                <p:nvPr/>
              </p:nvSpPr>
              <p:spPr>
                <a:xfrm>
                  <a:off x="9959824" y="2344753"/>
                  <a:ext cx="2069469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a14:m>
                  <a:r>
                    <a:rPr lang="zh-CN" altLang="en-US" sz="1600"/>
                    <a:t>：修正后的精确度</a:t>
                  </a:r>
                  <a:endParaRPr lang="en-US" sz="1600"/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462C9A64-7198-B5F6-DBB3-61EA7B8485A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9824" y="2344753"/>
                  <a:ext cx="2069469" cy="338554"/>
                </a:xfrm>
                <a:prstGeom prst="rect">
                  <a:avLst/>
                </a:prstGeom>
                <a:blipFill>
                  <a:blip r:embed="rId3"/>
                  <a:stretch>
                    <a:fillRect t="-5455" b="-236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43262B39-5349-B5F0-EFA1-95FF24A0B548}"/>
                </a:ext>
              </a:extLst>
            </p:cNvPr>
            <p:cNvGrpSpPr/>
            <p:nvPr/>
          </p:nvGrpSpPr>
          <p:grpSpPr>
            <a:xfrm>
              <a:off x="482478" y="1520455"/>
              <a:ext cx="11377563" cy="779509"/>
              <a:chOff x="482478" y="1520455"/>
              <a:chExt cx="11377563" cy="779509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文本框 10">
                    <a:extLst>
                      <a:ext uri="{FF2B5EF4-FFF2-40B4-BE49-F238E27FC236}">
                        <a16:creationId xmlns:a16="http://schemas.microsoft.com/office/drawing/2014/main" id="{630F7847-4AC5-5A1F-73A0-27E9D6B215F2}"/>
                      </a:ext>
                    </a:extLst>
                  </p:cNvPr>
                  <p:cNvSpPr txBox="1"/>
                  <p:nvPr/>
                </p:nvSpPr>
                <p:spPr>
                  <a:xfrm>
                    <a:off x="482478" y="1520455"/>
                    <a:ext cx="7439303" cy="779509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>
                      <a:lnSpc>
                        <a:spcPct val="130000"/>
                      </a:lnSpc>
                    </a:pPr>
                    <a:r>
                      <a:rPr lang="zh-CN" altLang="en-US"/>
                      <a:t>候选</a:t>
                    </a:r>
                    <a:r>
                      <a:rPr lang="en-US"/>
                      <a:t>1-gram </a:t>
                    </a:r>
                    <a:r>
                      <a:rPr lang="zh-CN" altLang="en-US"/>
                      <a:t>：</a:t>
                    </a:r>
                    <a:r>
                      <a:rPr lang="en-US" altLang="zh-CN"/>
                      <a:t>["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男孩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踢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足球</a:t>
                    </a:r>
                    <a:r>
                      <a:rPr lang="en-US" altLang="zh-CN"/>
                      <a:t>"]                              </a:t>
                    </a:r>
                    <a:r>
                      <a:rPr lang="en-US" altLang="zh-CN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# </a:t>
                    </a:r>
                    <a:r>
                      <a:rPr lang="zh-CN" altLang="en-US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候选长度 </a:t>
                    </a:r>
                    <a14:m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altLang="zh-CN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=5</m:t>
                        </m:r>
                      </m:oMath>
                    </a14:m>
                    <a:endParaRPr lang="en-US" altLang="zh-CN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  <a:p>
                    <a:pPr>
                      <a:lnSpc>
                        <a:spcPct val="130000"/>
                      </a:lnSpc>
                    </a:pPr>
                    <a:r>
                      <a:rPr lang="zh-CN" altLang="en-US"/>
                      <a:t>参考</a:t>
                    </a:r>
                    <a:r>
                      <a:rPr lang="en-US"/>
                      <a:t>1-gram </a:t>
                    </a:r>
                    <a:r>
                      <a:rPr lang="zh-CN" altLang="en-US"/>
                      <a:t>：</a:t>
                    </a:r>
                    <a:r>
                      <a:rPr lang="en-US" altLang="zh-CN"/>
                      <a:t>["</a:t>
                    </a:r>
                    <a:r>
                      <a:rPr lang="zh-CN" altLang="en-US"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一个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小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男孩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在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踢</a:t>
                    </a:r>
                    <a:r>
                      <a:rPr lang="en-US" altLang="zh-CN"/>
                      <a:t>", "</a:t>
                    </a:r>
                    <a:r>
                      <a:rPr lang="zh-CN" altLang="en-US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rPr>
                      <a:t>足球</a:t>
                    </a:r>
                    <a:r>
                      <a:rPr lang="en-US" altLang="zh-CN"/>
                      <a:t>"]  </a:t>
                    </a:r>
                    <a:r>
                      <a:rPr lang="en-US" altLang="zh-CN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# </a:t>
                    </a:r>
                    <a:r>
                      <a:rPr lang="zh-CN" altLang="en-US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参考长度 </a:t>
                    </a:r>
                    <a14:m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=9</m:t>
                        </m:r>
                      </m:oMath>
                    </a14:m>
                    <a:endParaRPr lang="en-US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1" name="文本框 10">
                    <a:extLst>
                      <a:ext uri="{FF2B5EF4-FFF2-40B4-BE49-F238E27FC236}">
                        <a16:creationId xmlns:a16="http://schemas.microsoft.com/office/drawing/2014/main" id="{630F7847-4AC5-5A1F-73A0-27E9D6B215F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82478" y="1520455"/>
                    <a:ext cx="7439303" cy="77950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655" b="-1171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7" name="文本框 56">
                    <a:extLst>
                      <a:ext uri="{FF2B5EF4-FFF2-40B4-BE49-F238E27FC236}">
                        <a16:creationId xmlns:a16="http://schemas.microsoft.com/office/drawing/2014/main" id="{5AD8B386-793B-6C53-5BC2-CF0C1BA169AE}"/>
                      </a:ext>
                    </a:extLst>
                  </p:cNvPr>
                  <p:cNvSpPr txBox="1"/>
                  <p:nvPr/>
                </p:nvSpPr>
                <p:spPr>
                  <a:xfrm>
                    <a:off x="8254495" y="1581204"/>
                    <a:ext cx="3605546" cy="688009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匹配</m:t>
                              </m:r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  <m:t>次数</m:t>
                              </m:r>
                            </m:num>
                            <m:den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候选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𝑔𝑟𝑎𝑚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总数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oMath>
                      </m:oMathPara>
                    </a14:m>
                    <a:endParaRPr lang="en-US"/>
                  </a:p>
                </p:txBody>
              </p:sp>
            </mc:Choice>
            <mc:Fallback xmlns="">
              <p:sp>
                <p:nvSpPr>
                  <p:cNvPr id="57" name="文本框 56">
                    <a:extLst>
                      <a:ext uri="{FF2B5EF4-FFF2-40B4-BE49-F238E27FC236}">
                        <a16:creationId xmlns:a16="http://schemas.microsoft.com/office/drawing/2014/main" id="{5AD8B386-793B-6C53-5BC2-CF0C1BA169A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254495" y="1581204"/>
                    <a:ext cx="3605546" cy="688009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7BE5B1-8304-8B6C-F9B4-2D6E1BF61C9E}"/>
              </a:ext>
            </a:extLst>
          </p:cNvPr>
          <p:cNvGrpSpPr/>
          <p:nvPr/>
        </p:nvGrpSpPr>
        <p:grpSpPr>
          <a:xfrm>
            <a:off x="482479" y="2388648"/>
            <a:ext cx="9370706" cy="779509"/>
            <a:chOff x="482479" y="2388648"/>
            <a:chExt cx="9370706" cy="779509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99D1DC-5A6A-641C-0916-B3EEA9EA5BF3}"/>
                </a:ext>
              </a:extLst>
            </p:cNvPr>
            <p:cNvSpPr txBox="1"/>
            <p:nvPr/>
          </p:nvSpPr>
          <p:spPr>
            <a:xfrm>
              <a:off x="482479" y="2388648"/>
              <a:ext cx="7321608" cy="7795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/>
                <a:t>候选</a:t>
              </a:r>
              <a:r>
                <a:rPr lang="en-US"/>
                <a:t>2-gram </a:t>
              </a:r>
              <a:r>
                <a:rPr lang="zh-CN" altLang="en-US"/>
                <a:t>：</a:t>
              </a:r>
              <a:r>
                <a:rPr lang="en-US" altLang="zh-CN"/>
                <a:t>["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男孩 踢</a:t>
              </a:r>
              <a:r>
                <a:rPr lang="en-US" altLang="zh-CN"/>
                <a:t>", "</a:t>
              </a:r>
              <a:r>
                <a:rPr lang="zh-CN" altLang="en-US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踢 足球</a:t>
              </a:r>
              <a:r>
                <a:rPr lang="en-US" altLang="zh-CN"/>
                <a:t>"] </a:t>
              </a:r>
              <a:endParaRPr lang="en-US" altLang="zh-CN">
                <a:solidFill>
                  <a:schemeClr val="bg1">
                    <a:lumMod val="50000"/>
                  </a:schemeClr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/>
                <a:t>参考</a:t>
              </a:r>
              <a:r>
                <a:rPr lang="en-US"/>
                <a:t>2-gram </a:t>
              </a:r>
              <a:r>
                <a:rPr lang="zh-CN" altLang="en-US"/>
                <a:t>：</a:t>
              </a:r>
              <a:r>
                <a:rPr lang="en-US" altLang="zh-CN"/>
                <a:t>["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一个 小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小 男孩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男孩 在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在 踢</a:t>
              </a:r>
              <a:r>
                <a:rPr lang="en-US" altLang="zh-CN"/>
                <a:t>", "</a:t>
              </a:r>
              <a:r>
                <a:rPr lang="zh-CN" altLang="en-US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踢</a:t>
              </a:r>
              <a:r>
                <a:rPr lang="en-US" altLang="zh-CN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足球</a:t>
              </a:r>
              <a:r>
                <a:rPr lang="en-US" altLang="zh-CN"/>
                <a:t>"]  </a:t>
              </a:r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文本框 57">
                  <a:extLst>
                    <a:ext uri="{FF2B5EF4-FFF2-40B4-BE49-F238E27FC236}">
                      <a16:creationId xmlns:a16="http://schemas.microsoft.com/office/drawing/2014/main" id="{8FA20C2F-0C64-BDF9-EB5D-897098698712}"/>
                    </a:ext>
                  </a:extLst>
                </p:cNvPr>
                <p:cNvSpPr txBox="1"/>
                <p:nvPr/>
              </p:nvSpPr>
              <p:spPr>
                <a:xfrm>
                  <a:off x="8254494" y="2472036"/>
                  <a:ext cx="1598691" cy="6127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=0.5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58" name="文本框 57">
                  <a:extLst>
                    <a:ext uri="{FF2B5EF4-FFF2-40B4-BE49-F238E27FC236}">
                      <a16:creationId xmlns:a16="http://schemas.microsoft.com/office/drawing/2014/main" id="{8FA20C2F-0C64-BDF9-EB5D-8970986987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4494" y="2472036"/>
                  <a:ext cx="1598691" cy="6127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4B7C620-8F5F-D75A-1DCD-04AAC1A4BDA6}"/>
              </a:ext>
            </a:extLst>
          </p:cNvPr>
          <p:cNvGrpSpPr/>
          <p:nvPr/>
        </p:nvGrpSpPr>
        <p:grpSpPr>
          <a:xfrm>
            <a:off x="482479" y="3256841"/>
            <a:ext cx="9370705" cy="779509"/>
            <a:chOff x="482479" y="3256841"/>
            <a:chExt cx="9370705" cy="779509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C380F93-AFF7-1847-661F-0BA169B70374}"/>
                </a:ext>
              </a:extLst>
            </p:cNvPr>
            <p:cNvSpPr txBox="1"/>
            <p:nvPr/>
          </p:nvSpPr>
          <p:spPr>
            <a:xfrm>
              <a:off x="482479" y="3256841"/>
              <a:ext cx="7729013" cy="7795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/>
                <a:t>候选</a:t>
              </a:r>
              <a:r>
                <a:rPr lang="en-US"/>
                <a:t>3-gram </a:t>
              </a:r>
              <a:r>
                <a:rPr lang="zh-CN" altLang="en-US"/>
                <a:t>：</a:t>
              </a:r>
              <a:r>
                <a:rPr lang="en-US" altLang="zh-CN"/>
                <a:t>["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男孩 踢 足球</a:t>
              </a:r>
              <a:r>
                <a:rPr lang="en-US" altLang="zh-CN"/>
                <a:t>"] </a:t>
              </a:r>
              <a:endParaRPr lang="en-US" altLang="zh-CN">
                <a:solidFill>
                  <a:schemeClr val="bg1">
                    <a:lumMod val="50000"/>
                  </a:schemeClr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/>
                <a:t>参考</a:t>
              </a:r>
              <a:r>
                <a:rPr lang="en-US"/>
                <a:t>3-gram </a:t>
              </a:r>
              <a:r>
                <a:rPr lang="zh-CN" altLang="en-US"/>
                <a:t>：</a:t>
              </a:r>
              <a:r>
                <a:rPr lang="en-US" altLang="zh-CN"/>
                <a:t>["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一个 小 男孩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小 男孩 在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男孩 在 踢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在 踢 足球</a:t>
              </a:r>
              <a:r>
                <a:rPr lang="en-US" altLang="zh-CN"/>
                <a:t>"]  </a:t>
              </a:r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1D9063BC-C2DB-651A-D483-E1FDD89DBD52}"/>
                    </a:ext>
                  </a:extLst>
                </p:cNvPr>
                <p:cNvSpPr txBox="1"/>
                <p:nvPr/>
              </p:nvSpPr>
              <p:spPr>
                <a:xfrm>
                  <a:off x="8254493" y="3337671"/>
                  <a:ext cx="1598691" cy="6127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den>
                        </m:f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1D9063BC-C2DB-651A-D483-E1FDD89DBD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4493" y="3337671"/>
                  <a:ext cx="1598691" cy="6127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D881841-2E5B-789A-246C-A748ED80F27F}"/>
              </a:ext>
            </a:extLst>
          </p:cNvPr>
          <p:cNvGrpSpPr/>
          <p:nvPr/>
        </p:nvGrpSpPr>
        <p:grpSpPr>
          <a:xfrm>
            <a:off x="482479" y="4125034"/>
            <a:ext cx="9370705" cy="779509"/>
            <a:chOff x="482479" y="4125034"/>
            <a:chExt cx="9370705" cy="779509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3A82971-22AA-1434-449F-A14B9AD2A928}"/>
                </a:ext>
              </a:extLst>
            </p:cNvPr>
            <p:cNvSpPr txBox="1"/>
            <p:nvPr/>
          </p:nvSpPr>
          <p:spPr>
            <a:xfrm>
              <a:off x="482479" y="4125034"/>
              <a:ext cx="7729013" cy="7795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/>
                <a:t>候选</a:t>
              </a:r>
              <a:r>
                <a:rPr lang="en-US" altLang="zh-CN"/>
                <a:t>4</a:t>
              </a:r>
              <a:r>
                <a:rPr lang="en-US"/>
                <a:t>-gram </a:t>
              </a:r>
              <a:r>
                <a:rPr lang="zh-CN" altLang="en-US"/>
                <a:t>：无（候选长度</a:t>
              </a:r>
              <a:r>
                <a:rPr lang="en-US" altLang="zh-CN"/>
                <a:t>=3</a:t>
              </a:r>
              <a:r>
                <a:rPr lang="zh-CN" altLang="en-US"/>
                <a:t>，无法生成</a:t>
              </a:r>
              <a:r>
                <a:rPr lang="en-US" altLang="zh-CN"/>
                <a:t>4-gram</a:t>
              </a:r>
              <a:r>
                <a:rPr lang="zh-CN" altLang="en-US"/>
                <a:t>）</a:t>
              </a:r>
              <a:r>
                <a:rPr lang="en-US" altLang="zh-CN"/>
                <a:t> </a:t>
              </a:r>
              <a:endParaRPr lang="en-US" altLang="zh-CN">
                <a:solidFill>
                  <a:schemeClr val="bg1">
                    <a:lumMod val="50000"/>
                  </a:schemeClr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/>
                <a:t>参考</a:t>
              </a:r>
              <a:r>
                <a:rPr lang="en-US"/>
                <a:t>4-gram </a:t>
              </a:r>
              <a:r>
                <a:rPr lang="zh-CN" altLang="en-US"/>
                <a:t>：</a:t>
              </a:r>
              <a:r>
                <a:rPr lang="en-US" altLang="zh-CN"/>
                <a:t>["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一个 小 男孩 在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小 男孩 在 踢</a:t>
              </a:r>
              <a:r>
                <a:rPr lang="en-US" altLang="zh-CN"/>
                <a:t>", "</a:t>
              </a:r>
              <a:r>
                <a:rPr lang="zh-CN" altLang="en-US">
                  <a:latin typeface="楷体" panose="02010609060101010101" pitchFamily="49" charset="-122"/>
                  <a:ea typeface="楷体" panose="02010609060101010101" pitchFamily="49" charset="-122"/>
                </a:rPr>
                <a:t>男孩 在 踢 足球</a:t>
              </a:r>
              <a:r>
                <a:rPr lang="en-US" altLang="zh-CN"/>
                <a:t>"]  </a:t>
              </a:r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1D206539-8B3E-80DE-733B-6BC5929BA2CA}"/>
                    </a:ext>
                  </a:extLst>
                </p:cNvPr>
                <p:cNvSpPr txBox="1"/>
                <p:nvPr/>
              </p:nvSpPr>
              <p:spPr>
                <a:xfrm>
                  <a:off x="8254494" y="4330009"/>
                  <a:ext cx="159869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1D206539-8B3E-80DE-733B-6BC5929BA2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4494" y="4330009"/>
                  <a:ext cx="1598690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65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CFDEB6E-17D5-CCE8-6047-217F2AA4E35F}"/>
              </a:ext>
            </a:extLst>
          </p:cNvPr>
          <p:cNvGrpSpPr/>
          <p:nvPr/>
        </p:nvGrpSpPr>
        <p:grpSpPr>
          <a:xfrm>
            <a:off x="482479" y="4883838"/>
            <a:ext cx="11437060" cy="710194"/>
            <a:chOff x="482479" y="4883838"/>
            <a:chExt cx="11437060" cy="710194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79181A6C-304B-E370-F740-DC6341413AC7}"/>
                </a:ext>
              </a:extLst>
            </p:cNvPr>
            <p:cNvSpPr txBox="1"/>
            <p:nvPr/>
          </p:nvSpPr>
          <p:spPr>
            <a:xfrm>
              <a:off x="482479" y="5058117"/>
              <a:ext cx="5613521" cy="3616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ts val="2143"/>
                </a:lnSpc>
                <a:spcBef>
                  <a:spcPts val="1372"/>
                </a:spcBef>
                <a:spcAft>
                  <a:spcPts val="1029"/>
                </a:spcAft>
                <a:buNone/>
              </a:pPr>
              <a:r>
                <a:rPr lang="zh-CN" altLang="en-US" b="1">
                  <a:effectLst/>
                </a:rPr>
                <a:t>句子长度惩罚因子</a:t>
              </a:r>
              <a:r>
                <a:rPr lang="zh-CN" altLang="en-US"/>
                <a:t>：防止过短的候选翻译得分虚高。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6E1AFA69-9319-5E5E-E4D2-199BD770CE48}"/>
                    </a:ext>
                  </a:extLst>
                </p:cNvPr>
                <p:cNvSpPr txBox="1"/>
                <p:nvPr/>
              </p:nvSpPr>
              <p:spPr>
                <a:xfrm>
                  <a:off x="6134025" y="5048530"/>
                  <a:ext cx="2597594" cy="3808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𝐵𝑃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(1−9/5)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≈0.4493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6E1AFA69-9319-5E5E-E4D2-199BD770CE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34025" y="5048530"/>
                  <a:ext cx="2597594" cy="38081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7B41C886-1883-7D6D-90F9-CC0FEFC58E7C}"/>
                    </a:ext>
                  </a:extLst>
                </p:cNvPr>
                <p:cNvSpPr txBox="1"/>
                <p:nvPr/>
              </p:nvSpPr>
              <p:spPr>
                <a:xfrm>
                  <a:off x="9108511" y="4883838"/>
                  <a:ext cx="2811028" cy="71019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𝐵𝑃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b="0" i="0" smtClean="0">
                                      <a:latin typeface="Cambria Math" panose="02040503050406030204" pitchFamily="18" charset="0"/>
                                    </a:rPr>
                                    <m:t>if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mr>
                              <m:mr>
                                <m:e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(1−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/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b="0" i="0" smtClean="0">
                                      <a:latin typeface="Cambria Math" panose="02040503050406030204" pitchFamily="18" charset="0"/>
                                    </a:rPr>
                                    <m:t>if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7B41C886-1883-7D6D-90F9-CC0FEFC58E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08511" y="4883838"/>
                  <a:ext cx="2811028" cy="710194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06F61E8-297E-0936-2C66-668A6921C8D7}"/>
              </a:ext>
            </a:extLst>
          </p:cNvPr>
          <p:cNvGrpSpPr/>
          <p:nvPr/>
        </p:nvGrpSpPr>
        <p:grpSpPr>
          <a:xfrm>
            <a:off x="482478" y="5573328"/>
            <a:ext cx="11305135" cy="1011364"/>
            <a:chOff x="482478" y="5573328"/>
            <a:chExt cx="11305135" cy="10113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DD7E9AE8-BBB0-DC46-27B9-B85249AAA7C2}"/>
                    </a:ext>
                  </a:extLst>
                </p:cNvPr>
                <p:cNvSpPr txBox="1"/>
                <p:nvPr/>
              </p:nvSpPr>
              <p:spPr>
                <a:xfrm>
                  <a:off x="482478" y="5573328"/>
                  <a:ext cx="11305135" cy="71468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BLEU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𝐵𝑃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exp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zh-CN" b="0" i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func>
                              </m:e>
                            </m:nary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=0.4493×</m:t>
                        </m:r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exp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0.25</m:t>
                            </m:r>
                            <m:func>
                              <m:func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CN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func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0.25</m:t>
                            </m:r>
                            <m:func>
                              <m:func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CN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</m:func>
                            <m:r>
                              <a:rPr lang="en-US" altLang="zh-CN" b="0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0.25</m:t>
                            </m:r>
                            <m:func>
                              <m:funcPr>
                                <m:ctrlPr>
                                  <a:rPr lang="en-US" altLang="zh-CN" i="1">
                                    <a:solidFill>
                                      <a:schemeClr val="bg1">
                                        <a:lumMod val="6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CN">
                                    <a:solidFill>
                                      <a:schemeClr val="bg1">
                                        <a:lumMod val="6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zh-CN" b="1" i="0" smtClean="0">
                                    <a:solidFill>
                                      <a:schemeClr val="bg1">
                                        <a:lumMod val="6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altLang="zh-CN" b="0" i="1" smtClean="0">
                                    <a:solidFill>
                                      <a:schemeClr val="bg1">
                                        <a:lumMod val="6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solidFill>
                                      <a:schemeClr val="bg1">
                                        <a:lumMod val="6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0.25</m:t>
                                </m:r>
                                <m:func>
                                  <m:funcPr>
                                    <m:ctrlPr>
                                      <a:rPr lang="en-US" altLang="zh-CN" i="1">
                                        <a:solidFill>
                                          <a:schemeClr val="bg1">
                                            <a:lumMod val="6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zh-CN">
                                        <a:solidFill>
                                          <a:schemeClr val="bg1">
                                            <a:lumMod val="6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r>
                                      <a:rPr lang="en-US" altLang="zh-CN" b="1" i="1" smtClean="0">
                                        <a:solidFill>
                                          <a:schemeClr val="bg1">
                                            <a:lumMod val="6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e>
                                </m:func>
                              </m:e>
                            </m:func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≈0.4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167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DD7E9AE8-BBB0-DC46-27B9-B85249AAA7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2478" y="5573328"/>
                  <a:ext cx="11305135" cy="714683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DA3EAC22-546C-08D8-0917-CCB7E080DCBD}"/>
                    </a:ext>
                  </a:extLst>
                </p:cNvPr>
                <p:cNvSpPr txBox="1"/>
                <p:nvPr/>
              </p:nvSpPr>
              <p:spPr>
                <a:xfrm>
                  <a:off x="3097607" y="6246138"/>
                  <a:ext cx="3692493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a14:m>
                  <a:r>
                    <a:rPr lang="zh-CN" altLang="en-US" sz="1600"/>
                    <a:t>：各</a:t>
                  </a:r>
                  <a:r>
                    <a:rPr lang="en-US" altLang="zh-CN" sz="1600"/>
                    <a:t>n-gram</a:t>
                  </a:r>
                  <a:r>
                    <a:rPr lang="zh-CN" altLang="en-US" sz="1600"/>
                    <a:t>的权重</a:t>
                  </a:r>
                  <a:r>
                    <a:rPr lang="en-US" altLang="zh-CN" sz="1600"/>
                    <a:t>(</a:t>
                  </a:r>
                  <a:r>
                    <a:rPr lang="zh-CN" altLang="en-US" sz="1600"/>
                    <a:t>默认均匀权重</a:t>
                  </a:r>
                  <a:r>
                    <a:rPr lang="en-US" altLang="zh-CN" sz="1600"/>
                    <a:t>)</a:t>
                  </a:r>
                  <a:endParaRPr lang="en-US" sz="1600"/>
                </a:p>
              </p:txBody>
            </p:sp>
          </mc:Choice>
          <mc:Fallback xmlns=""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DA3EAC22-546C-08D8-0917-CCB7E080DC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7607" y="6246138"/>
                  <a:ext cx="3692493" cy="338554"/>
                </a:xfrm>
                <a:prstGeom prst="rect">
                  <a:avLst/>
                </a:prstGeom>
                <a:blipFill>
                  <a:blip r:embed="rId12"/>
                  <a:stretch>
                    <a:fillRect t="-5455" b="-236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812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E534E-B3B8-6E4F-1586-E1AC9DBD2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机器翻译 </a:t>
            </a:r>
            <a:r>
              <a:rPr lang="zh-CN" altLang="en-US" b="1"/>
              <a:t>现状</a:t>
            </a:r>
            <a:endParaRPr lang="en-US" b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B3BFC5-8979-DA88-BA23-59978B56F6F7}"/>
              </a:ext>
            </a:extLst>
          </p:cNvPr>
          <p:cNvSpPr txBox="1"/>
          <p:nvPr/>
        </p:nvSpPr>
        <p:spPr>
          <a:xfrm>
            <a:off x="268076" y="2731057"/>
            <a:ext cx="11408924" cy="910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b="1"/>
              <a:t>王佐良译文</a:t>
            </a:r>
            <a:r>
              <a:rPr lang="zh-CN" altLang="en-US" sz="2200"/>
              <a:t>：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青春不是年华，而是心境；青春不是桃面、丹唇、柔膝，而是深沉的意志，</a:t>
            </a:r>
            <a:br>
              <a:rPr lang="en-US" altLang="zh-CN" sz="220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en-US" altLang="zh-CN" sz="2200">
                <a:latin typeface="楷体" panose="02010609060101010101" pitchFamily="49" charset="-122"/>
                <a:ea typeface="楷体" panose="02010609060101010101" pitchFamily="49" charset="-122"/>
              </a:rPr>
              <a:t>            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恢宏的想象，炙热的感情；青春是生命的深泉</a:t>
            </a:r>
            <a:r>
              <a:rPr lang="zh-CN" altLang="en-US" sz="2200">
                <a:solidFill>
                  <a:schemeClr val="accent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在涌流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sz="22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2FD92E-08E3-A6D6-71EB-F1CE6600EFBA}"/>
              </a:ext>
            </a:extLst>
          </p:cNvPr>
          <p:cNvSpPr txBox="1"/>
          <p:nvPr/>
        </p:nvSpPr>
        <p:spPr>
          <a:xfrm>
            <a:off x="2074424" y="954507"/>
            <a:ext cx="6007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200"/>
              <a:t>美国作家 </a:t>
            </a:r>
            <a:r>
              <a:rPr lang="en-US" sz="2200"/>
              <a:t>Samuel Ullman</a:t>
            </a:r>
            <a:r>
              <a:rPr lang="zh-CN" altLang="en-US" sz="2200"/>
              <a:t>，</a:t>
            </a:r>
            <a:r>
              <a:rPr lang="en-US" sz="2400" b="1" i="1"/>
              <a:t>Youth</a:t>
            </a:r>
            <a:r>
              <a:rPr lang="en-US" sz="2200"/>
              <a:t>  </a:t>
            </a:r>
            <a:r>
              <a:rPr lang="zh-CN" altLang="en-US" sz="2200"/>
              <a:t>原文： </a:t>
            </a:r>
            <a:endParaRPr lang="en-US" sz="22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E027306-C691-E594-EA35-080EECE25FB0}"/>
              </a:ext>
            </a:extLst>
          </p:cNvPr>
          <p:cNvSpPr txBox="1"/>
          <p:nvPr/>
        </p:nvSpPr>
        <p:spPr>
          <a:xfrm>
            <a:off x="2052540" y="1439902"/>
            <a:ext cx="974711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/>
              <a:t>Youth is not a time of life, it is a state of mind; it is not a matter of rosy cheeks, red lips and supple knees; it is a matter of the will, a quality of the imagination, a vigor of the emotions; it is the freshness of the deep springs of life. 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0D30D47-47BB-34DC-2100-87497BAC7DBF}"/>
              </a:ext>
            </a:extLst>
          </p:cNvPr>
          <p:cNvSpPr txBox="1"/>
          <p:nvPr/>
        </p:nvSpPr>
        <p:spPr>
          <a:xfrm>
            <a:off x="268076" y="4627672"/>
            <a:ext cx="11408924" cy="932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200" b="1"/>
              <a:t>Google</a:t>
            </a:r>
            <a:r>
              <a:rPr lang="zh-CN" altLang="en-US" sz="2200" b="1"/>
              <a:t>翻译</a:t>
            </a:r>
            <a:r>
              <a:rPr lang="zh-CN" altLang="en-US" sz="2200"/>
              <a:t>：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青春不是人生的一个阶段，而是一种心境；青春不是桃面、丹唇、柔膝；</a:t>
            </a:r>
            <a:endParaRPr lang="en-US" altLang="zh-CN" sz="22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200"/>
              <a:t>                       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青春是一种意志，一种想象，一种情感的活力；青春是生命深泉的清新。</a:t>
            </a:r>
            <a:endParaRPr lang="en-US" altLang="zh-CN" sz="22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5645DAB-5052-F89A-B817-D24948DAC510}"/>
              </a:ext>
            </a:extLst>
          </p:cNvPr>
          <p:cNvSpPr txBox="1"/>
          <p:nvPr/>
        </p:nvSpPr>
        <p:spPr>
          <a:xfrm>
            <a:off x="519864" y="5568934"/>
            <a:ext cx="11408924" cy="932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b="1" dirty="0"/>
              <a:t>百度翻译</a:t>
            </a:r>
            <a:r>
              <a:rPr lang="zh-CN" altLang="en-US" sz="2200" dirty="0"/>
              <a:t>： 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青春不是一段时间，而是一种心态；这不是玫瑰色的脸颊、红唇和柔软的膝盖；</a:t>
            </a:r>
            <a:br>
              <a:rPr lang="en-US" altLang="zh-CN" sz="2200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en-US" altLang="zh-CN" sz="2200" dirty="0"/>
              <a:t>                   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它是一种意志，一种想象力，一种情感的活力；它是生命深泉的清新。</a:t>
            </a:r>
            <a:endParaRPr lang="en-US" sz="22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424C3C7-2FC5-6200-9941-D4069C37A3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49" y="986727"/>
            <a:ext cx="1037619" cy="16185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B8B5836-636A-08CF-6C6C-E734086828E1}"/>
              </a:ext>
            </a:extLst>
          </p:cNvPr>
          <p:cNvSpPr txBox="1"/>
          <p:nvPr/>
        </p:nvSpPr>
        <p:spPr>
          <a:xfrm>
            <a:off x="268076" y="3663514"/>
            <a:ext cx="11408924" cy="910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200" b="1"/>
              <a:t>DeepSeek  </a:t>
            </a:r>
            <a:r>
              <a:rPr lang="zh-CN" altLang="en-US" sz="2200"/>
              <a:t>：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青春不是年华，而是心境；青春不是桃面、丹唇、柔膝，而是深沉的意志、</a:t>
            </a:r>
            <a:br>
              <a:rPr lang="en-US" altLang="zh-CN" sz="220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en-US" altLang="zh-CN" sz="2200">
                <a:latin typeface="楷体" panose="02010609060101010101" pitchFamily="49" charset="-122"/>
                <a:ea typeface="楷体" panose="02010609060101010101" pitchFamily="49" charset="-122"/>
              </a:rPr>
              <a:t>            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恢宏的想象、炽热的情感；青春是生命深泉的</a:t>
            </a:r>
            <a:r>
              <a:rPr lang="zh-CN" altLang="en-US" sz="2200">
                <a:solidFill>
                  <a:schemeClr val="accent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自在奔流</a:t>
            </a:r>
            <a:r>
              <a:rPr lang="zh-CN" altLang="en-US" sz="220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2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584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555262-262F-3005-61BD-D2FF46EE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解析 </a:t>
            </a:r>
            <a:r>
              <a:rPr lang="en-US" altLang="zh-CN" spc="0"/>
              <a:t>Tranformer</a:t>
            </a:r>
            <a:endParaRPr lang="en-US" spc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E9373A1-A402-6F4D-FDFA-5B4094B275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8662" y="1062593"/>
            <a:ext cx="10734675" cy="217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EC32043-DDF0-665C-D3BC-F38FDEDC98A0}"/>
              </a:ext>
            </a:extLst>
          </p:cNvPr>
          <p:cNvSpPr txBox="1"/>
          <p:nvPr/>
        </p:nvSpPr>
        <p:spPr>
          <a:xfrm>
            <a:off x="1036320" y="2647327"/>
            <a:ext cx="2219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/>
              <a:t>输入一个法语句子</a:t>
            </a:r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0B16242-479F-3A0E-E71E-855919571A57}"/>
              </a:ext>
            </a:extLst>
          </p:cNvPr>
          <p:cNvSpPr txBox="1"/>
          <p:nvPr/>
        </p:nvSpPr>
        <p:spPr>
          <a:xfrm>
            <a:off x="8865704" y="2647327"/>
            <a:ext cx="22899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/>
              <a:t>译出一个英语句子</a:t>
            </a:r>
            <a:endParaRPr lang="en-US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9D558C6-7A00-8648-0CB9-0F30E2B8FC19}"/>
              </a:ext>
            </a:extLst>
          </p:cNvPr>
          <p:cNvGrpSpPr/>
          <p:nvPr/>
        </p:nvGrpSpPr>
        <p:grpSpPr>
          <a:xfrm>
            <a:off x="728661" y="4030001"/>
            <a:ext cx="10734675" cy="2056423"/>
            <a:chOff x="728661" y="3799093"/>
            <a:chExt cx="10734675" cy="2056423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033E5E3D-27A0-8A40-F8CE-13710B9AD9ED}"/>
                </a:ext>
              </a:extLst>
            </p:cNvPr>
            <p:cNvGrpSpPr/>
            <p:nvPr/>
          </p:nvGrpSpPr>
          <p:grpSpPr>
            <a:xfrm>
              <a:off x="728661" y="3799093"/>
              <a:ext cx="10734675" cy="2056423"/>
              <a:chOff x="728661" y="4277266"/>
              <a:chExt cx="10734675" cy="2056423"/>
            </a:xfrm>
          </p:grpSpPr>
          <p:pic>
            <p:nvPicPr>
              <p:cNvPr id="34" name="Picture 2">
                <a:extLst>
                  <a:ext uri="{FF2B5EF4-FFF2-40B4-BE49-F238E27FC236}">
                    <a16:creationId xmlns:a16="http://schemas.microsoft.com/office/drawing/2014/main" id="{226FAA08-9B39-70EE-78E4-5DB8BD2415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28661" y="4277266"/>
                <a:ext cx="10734675" cy="20564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5" name="矩形: 圆角 34">
                <a:extLst>
                  <a:ext uri="{FF2B5EF4-FFF2-40B4-BE49-F238E27FC236}">
                    <a16:creationId xmlns:a16="http://schemas.microsoft.com/office/drawing/2014/main" id="{0674E5C1-E0B4-E186-E25A-815925FE2E32}"/>
                  </a:ext>
                </a:extLst>
              </p:cNvPr>
              <p:cNvSpPr/>
              <p:nvPr/>
            </p:nvSpPr>
            <p:spPr>
              <a:xfrm>
                <a:off x="4110824" y="4333461"/>
                <a:ext cx="3951798" cy="1940118"/>
              </a:xfrm>
              <a:prstGeom prst="roundRect">
                <a:avLst/>
              </a:prstGeom>
              <a:solidFill>
                <a:srgbClr val="E7ECFF"/>
              </a:solidFill>
              <a:ln w="28575">
                <a:solidFill>
                  <a:srgbClr val="0F60F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id="{CD1C83BF-9383-CADE-B48C-8B1846E60C5E}"/>
                  </a:ext>
                </a:extLst>
              </p:cNvPr>
              <p:cNvSpPr/>
              <p:nvPr/>
            </p:nvSpPr>
            <p:spPr>
              <a:xfrm>
                <a:off x="4238046" y="4486005"/>
                <a:ext cx="1598212" cy="1636499"/>
              </a:xfrm>
              <a:prstGeom prst="roundRect">
                <a:avLst>
                  <a:gd name="adj" fmla="val 13334"/>
                </a:avLst>
              </a:prstGeom>
              <a:solidFill>
                <a:srgbClr val="E8F5E4"/>
              </a:solidFill>
              <a:ln w="25400">
                <a:solidFill>
                  <a:srgbClr val="6D72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zh-CN" altLang="en-US" sz="2000" b="1">
                    <a:solidFill>
                      <a:schemeClr val="tx1"/>
                    </a:solidFill>
                  </a:rPr>
                  <a:t>编码器</a:t>
                </a:r>
                <a:endParaRPr lang="en-US" altLang="zh-CN" sz="20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矩形: 圆角 36">
                <a:extLst>
                  <a:ext uri="{FF2B5EF4-FFF2-40B4-BE49-F238E27FC236}">
                    <a16:creationId xmlns:a16="http://schemas.microsoft.com/office/drawing/2014/main" id="{03A8C349-09AD-43F2-9D2A-90EDAEC8FDD2}"/>
                  </a:ext>
                </a:extLst>
              </p:cNvPr>
              <p:cNvSpPr/>
              <p:nvPr/>
            </p:nvSpPr>
            <p:spPr>
              <a:xfrm>
                <a:off x="6339842" y="4486005"/>
                <a:ext cx="1598212" cy="1636499"/>
              </a:xfrm>
              <a:prstGeom prst="roundRect">
                <a:avLst>
                  <a:gd name="adj" fmla="val 12223"/>
                </a:avLst>
              </a:prstGeom>
              <a:solidFill>
                <a:srgbClr val="FBE8F2"/>
              </a:solidFill>
              <a:ln w="25400">
                <a:solidFill>
                  <a:srgbClr val="6D72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zh-CN" altLang="en-US" sz="2000" b="1">
                    <a:solidFill>
                      <a:schemeClr val="tx1"/>
                    </a:solidFill>
                  </a:rPr>
                  <a:t>解码器</a:t>
                </a:r>
                <a:endParaRPr lang="en-US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9B43DA31-69C8-FE29-31DE-6543431ABA58}"/>
                  </a:ext>
                </a:extLst>
              </p:cNvPr>
              <p:cNvCxnSpPr/>
              <p:nvPr/>
            </p:nvCxnSpPr>
            <p:spPr>
              <a:xfrm>
                <a:off x="5907818" y="5303520"/>
                <a:ext cx="365760" cy="0"/>
              </a:xfrm>
              <a:prstGeom prst="straightConnector1">
                <a:avLst/>
              </a:prstGeom>
              <a:ln w="57150">
                <a:solidFill>
                  <a:srgbClr val="6D727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FD3348F9-0496-95D9-AA4B-E1C747993A7F}"/>
                </a:ext>
              </a:extLst>
            </p:cNvPr>
            <p:cNvSpPr/>
            <p:nvPr/>
          </p:nvSpPr>
          <p:spPr>
            <a:xfrm>
              <a:off x="4372572" y="4580878"/>
              <a:ext cx="1331012" cy="36906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>
                  <a:solidFill>
                    <a:schemeClr val="tx1"/>
                  </a:solidFill>
                </a:rPr>
                <a:t>全连接网络</a:t>
              </a:r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32E74C43-648E-0F27-3A48-092E0E035F72}"/>
                </a:ext>
              </a:extLst>
            </p:cNvPr>
            <p:cNvSpPr/>
            <p:nvPr/>
          </p:nvSpPr>
          <p:spPr>
            <a:xfrm>
              <a:off x="4372572" y="5084039"/>
              <a:ext cx="1335024" cy="36906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自注意力网络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F9978D3F-5CDA-08B8-506A-ECF729422975}"/>
                </a:ext>
              </a:extLst>
            </p:cNvPr>
            <p:cNvSpPr/>
            <p:nvPr/>
          </p:nvSpPr>
          <p:spPr>
            <a:xfrm>
              <a:off x="6462046" y="5235145"/>
              <a:ext cx="1371600" cy="2743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自注意力网络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6F84E2A8-F5BC-1F1F-09B1-E30B3B89F412}"/>
                </a:ext>
              </a:extLst>
            </p:cNvPr>
            <p:cNvSpPr/>
            <p:nvPr/>
          </p:nvSpPr>
          <p:spPr>
            <a:xfrm>
              <a:off x="6462046" y="4865587"/>
              <a:ext cx="1371600" cy="2743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编</a:t>
              </a:r>
              <a:r>
                <a:rPr lang="en-US" altLang="zh-CN" sz="1400">
                  <a:solidFill>
                    <a:schemeClr val="tx1"/>
                  </a:solidFill>
                </a:rPr>
                <a:t>-</a:t>
              </a:r>
              <a:r>
                <a:rPr lang="zh-CN" altLang="en-US" sz="1400">
                  <a:solidFill>
                    <a:schemeClr val="tx1"/>
                  </a:solidFill>
                </a:rPr>
                <a:t>解码注意力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5BD28B1B-22A2-8CD1-DD03-58B4E5C87A68}"/>
                </a:ext>
              </a:extLst>
            </p:cNvPr>
            <p:cNvSpPr/>
            <p:nvPr/>
          </p:nvSpPr>
          <p:spPr>
            <a:xfrm>
              <a:off x="6462046" y="4496029"/>
              <a:ext cx="1371600" cy="2743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全连接网络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1FF2B89-1B2F-D539-7AA8-31DF0E5A97FF}"/>
                </a:ext>
              </a:extLst>
            </p:cNvPr>
            <p:cNvCxnSpPr>
              <a:stCxn id="25" idx="0"/>
            </p:cNvCxnSpPr>
            <p:nvPr/>
          </p:nvCxnSpPr>
          <p:spPr>
            <a:xfrm flipV="1">
              <a:off x="5040084" y="4949942"/>
              <a:ext cx="2433" cy="13409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98D3F7B9-6F68-67E5-60A7-4FF9E5946826}"/>
                </a:ext>
              </a:extLst>
            </p:cNvPr>
            <p:cNvCxnSpPr>
              <a:cxnSpLocks/>
              <a:stCxn id="27" idx="0"/>
              <a:endCxn id="28" idx="2"/>
            </p:cNvCxnSpPr>
            <p:nvPr/>
          </p:nvCxnSpPr>
          <p:spPr>
            <a:xfrm flipV="1">
              <a:off x="7147846" y="4770349"/>
              <a:ext cx="0" cy="95238"/>
            </a:xfrm>
            <a:prstGeom prst="straightConnector1">
              <a:avLst/>
            </a:prstGeom>
            <a:ln w="12700"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EFA90E2A-7D36-DB21-F8B5-9C81C0C3D892}"/>
                </a:ext>
              </a:extLst>
            </p:cNvPr>
            <p:cNvCxnSpPr>
              <a:cxnSpLocks/>
              <a:stCxn id="26" idx="0"/>
              <a:endCxn id="27" idx="2"/>
            </p:cNvCxnSpPr>
            <p:nvPr/>
          </p:nvCxnSpPr>
          <p:spPr>
            <a:xfrm flipV="1">
              <a:off x="7147846" y="5139907"/>
              <a:ext cx="0" cy="95238"/>
            </a:xfrm>
            <a:prstGeom prst="straightConnector1">
              <a:avLst/>
            </a:prstGeom>
            <a:ln w="12700"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6842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76B44-3A38-8DEF-3A46-7EC107BCF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02F26-F403-3AE1-7496-B641E543D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编码器、解码器</a:t>
            </a:r>
            <a:endParaRPr lang="en-US" spc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F60C1D1-D25F-14E6-711F-FED50B964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988" y="1480688"/>
            <a:ext cx="6482023" cy="422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3D814DC-4E4B-A78B-0B5C-B333BE2876B4}"/>
              </a:ext>
            </a:extLst>
          </p:cNvPr>
          <p:cNvGrpSpPr/>
          <p:nvPr/>
        </p:nvGrpSpPr>
        <p:grpSpPr>
          <a:xfrm>
            <a:off x="373711" y="3148716"/>
            <a:ext cx="3026231" cy="1248355"/>
            <a:chOff x="373711" y="3148716"/>
            <a:chExt cx="3026231" cy="1248355"/>
          </a:xfrm>
        </p:grpSpPr>
        <p:pic>
          <p:nvPicPr>
            <p:cNvPr id="3076" name="Picture 4">
              <a:extLst>
                <a:ext uri="{FF2B5EF4-FFF2-40B4-BE49-F238E27FC236}">
                  <a16:creationId xmlns:a16="http://schemas.microsoft.com/office/drawing/2014/main" id="{F8B4A170-9CF7-604E-CB58-530BFD9CAFF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373711" y="3148716"/>
              <a:ext cx="2506649" cy="12483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E0B23524-1ECF-DA98-A396-5E789216F8C3}"/>
                </a:ext>
              </a:extLst>
            </p:cNvPr>
            <p:cNvCxnSpPr/>
            <p:nvPr/>
          </p:nvCxnSpPr>
          <p:spPr>
            <a:xfrm>
              <a:off x="2854988" y="3355450"/>
              <a:ext cx="532268" cy="27034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F7448EC-368A-B584-087C-94C80A9AD2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4988" y="3967701"/>
              <a:ext cx="544954" cy="26239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B914B925-B24D-B4CC-D1DA-62844D803507}"/>
              </a:ext>
            </a:extLst>
          </p:cNvPr>
          <p:cNvGrpSpPr/>
          <p:nvPr/>
        </p:nvGrpSpPr>
        <p:grpSpPr>
          <a:xfrm>
            <a:off x="8792057" y="2759975"/>
            <a:ext cx="3081419" cy="1661822"/>
            <a:chOff x="8792057" y="2759975"/>
            <a:chExt cx="3081419" cy="1661822"/>
          </a:xfrm>
        </p:grpSpPr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B4FDE582-A501-F334-B1C1-14B7D5E20C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9362803" y="2759975"/>
              <a:ext cx="2510673" cy="1661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CAAB12B-2E50-78F6-C08B-5A09B40441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92057" y="2981739"/>
              <a:ext cx="569212" cy="6440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A592786C-585D-0F8A-2105-5F7DBFEA83D3}"/>
                </a:ext>
              </a:extLst>
            </p:cNvPr>
            <p:cNvCxnSpPr>
              <a:cxnSpLocks/>
            </p:cNvCxnSpPr>
            <p:nvPr/>
          </p:nvCxnSpPr>
          <p:spPr>
            <a:xfrm>
              <a:off x="8804745" y="3967701"/>
              <a:ext cx="548640" cy="2743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AEB3CC49-FD55-25BE-C5BA-EF4D8418DB2D}"/>
              </a:ext>
            </a:extLst>
          </p:cNvPr>
          <p:cNvSpPr txBox="1"/>
          <p:nvPr/>
        </p:nvSpPr>
        <p:spPr>
          <a:xfrm>
            <a:off x="373711" y="4572000"/>
            <a:ext cx="2584174" cy="1712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/>
              <a:t>自注意力层</a:t>
            </a:r>
            <a:r>
              <a:rPr lang="zh-CN" altLang="en-US"/>
              <a:t>：</a:t>
            </a:r>
            <a:br>
              <a:rPr lang="en-US" altLang="zh-CN"/>
            </a:br>
            <a:r>
              <a:rPr lang="zh-CN" altLang="en-US"/>
              <a:t>让特定单词，查看输入句子中的其他单词。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即，自我关注</a:t>
            </a:r>
            <a:endParaRPr 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416FD89-C6BE-E953-583D-9962D5D26126}"/>
              </a:ext>
            </a:extLst>
          </p:cNvPr>
          <p:cNvGrpSpPr/>
          <p:nvPr/>
        </p:nvGrpSpPr>
        <p:grpSpPr>
          <a:xfrm>
            <a:off x="9142395" y="1052377"/>
            <a:ext cx="3049605" cy="4927067"/>
            <a:chOff x="9142395" y="1052377"/>
            <a:chExt cx="3049605" cy="492706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7EC8A51-23D1-0654-75CD-DCDE8094F718}"/>
                </a:ext>
              </a:extLst>
            </p:cNvPr>
            <p:cNvSpPr txBox="1"/>
            <p:nvPr/>
          </p:nvSpPr>
          <p:spPr>
            <a:xfrm>
              <a:off x="9142395" y="1052377"/>
              <a:ext cx="2962919" cy="12966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/>
                <a:t>编码</a:t>
              </a:r>
              <a:r>
                <a:rPr lang="en-US" altLang="zh-CN" b="1" dirty="0"/>
                <a:t>-</a:t>
              </a:r>
              <a:r>
                <a:rPr lang="zh-CN" altLang="en-US" b="1" dirty="0"/>
                <a:t>解码交叉注意力层</a:t>
              </a:r>
              <a:r>
                <a:rPr lang="zh-CN" altLang="en-US" dirty="0"/>
                <a:t>：</a:t>
              </a:r>
              <a:endParaRPr lang="en-US" altLang="zh-CN" dirty="0"/>
            </a:p>
            <a:p>
              <a:pPr>
                <a:lnSpc>
                  <a:spcPct val="150000"/>
                </a:lnSpc>
              </a:pPr>
              <a:r>
                <a:rPr lang="zh-CN" altLang="en-US" dirty="0"/>
                <a:t>让解码器专注于输入句子的相关部分。</a:t>
              </a:r>
              <a:endParaRPr 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8627ADC-3ED8-0309-FAD2-8DE8CFDB7F1C}"/>
                </a:ext>
              </a:extLst>
            </p:cNvPr>
            <p:cNvSpPr txBox="1"/>
            <p:nvPr/>
          </p:nvSpPr>
          <p:spPr>
            <a:xfrm>
              <a:off x="9252598" y="4682807"/>
              <a:ext cx="2939402" cy="12966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/>
                <a:t>解码器</a:t>
              </a:r>
              <a:r>
                <a:rPr lang="zh-CN" altLang="en-US"/>
                <a:t>：</a:t>
              </a:r>
              <a:endParaRPr lang="en-US" altLang="zh-CN"/>
            </a:p>
            <a:p>
              <a:pPr>
                <a:lnSpc>
                  <a:spcPct val="150000"/>
                </a:lnSpc>
              </a:pPr>
              <a:r>
                <a:rPr lang="zh-CN" altLang="en-US"/>
                <a:t>既要关注</a:t>
              </a:r>
              <a:r>
                <a:rPr lang="zh-CN" altLang="en-US">
                  <a:solidFill>
                    <a:schemeClr val="accent6"/>
                  </a:solidFill>
                </a:rPr>
                <a:t>输入的单词</a:t>
              </a:r>
              <a:r>
                <a:rPr lang="zh-CN" altLang="en-US"/>
                <a:t>，</a:t>
              </a:r>
              <a:endParaRPr lang="en-US" altLang="zh-CN"/>
            </a:p>
            <a:p>
              <a:pPr>
                <a:lnSpc>
                  <a:spcPct val="150000"/>
                </a:lnSpc>
              </a:pPr>
              <a:r>
                <a:rPr lang="zh-CN" altLang="en-US"/>
                <a:t>还要关注</a:t>
              </a:r>
              <a:r>
                <a:rPr lang="zh-CN" altLang="en-US" b="1"/>
                <a:t>已翻译好的单词</a:t>
              </a:r>
              <a:r>
                <a:rPr lang="zh-CN" altLang="en-US"/>
                <a:t>。</a:t>
              </a:r>
              <a:endParaRPr lang="en-US"/>
            </a:p>
          </p:txBody>
        </p: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4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7E2CD-107B-B3DF-63B5-DC0C249E1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7ACA38-BFCC-A8A8-E0CD-FD1A194A1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编码器</a:t>
            </a:r>
            <a:endParaRPr lang="en-US" spc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25E4102-EB4C-B6F4-4D1A-0006E57AF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9209" y="1280481"/>
            <a:ext cx="5330509" cy="334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7FFE631-EB25-BA75-C55D-8CC52385A6B2}"/>
              </a:ext>
            </a:extLst>
          </p:cNvPr>
          <p:cNvSpPr txBox="1"/>
          <p:nvPr/>
        </p:nvSpPr>
        <p:spPr>
          <a:xfrm>
            <a:off x="229114" y="4001549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>
                <a:solidFill>
                  <a:srgbClr val="FF0000"/>
                </a:solidFill>
              </a:rPr>
              <a:t>原</a:t>
            </a:r>
            <a:r>
              <a:rPr lang="zh-CN" altLang="en-US" sz="1400">
                <a:solidFill>
                  <a:srgbClr val="FF0000"/>
                </a:solidFill>
              </a:rPr>
              <a:t>词向量</a:t>
            </a:r>
            <a:endParaRPr lang="en-US" altLang="zh-CN" sz="1400">
              <a:solidFill>
                <a:srgbClr val="FF0000"/>
              </a:solidFill>
            </a:endParaRPr>
          </a:p>
          <a:p>
            <a:r>
              <a:rPr lang="zh-CN" altLang="en-US" sz="1400">
                <a:solidFill>
                  <a:srgbClr val="FF0000"/>
                </a:solidFill>
              </a:rPr>
              <a:t>没有上下文信息</a:t>
            </a:r>
            <a:endParaRPr lang="en-US" sz="140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5DB3D8-9C39-D260-387E-F4D4A31BEB84}"/>
              </a:ext>
            </a:extLst>
          </p:cNvPr>
          <p:cNvSpPr txBox="1"/>
          <p:nvPr/>
        </p:nvSpPr>
        <p:spPr>
          <a:xfrm>
            <a:off x="229114" y="2743201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>
                <a:solidFill>
                  <a:srgbClr val="FF0000"/>
                </a:solidFill>
              </a:rPr>
              <a:t>新</a:t>
            </a:r>
            <a:r>
              <a:rPr lang="zh-CN" altLang="en-US" sz="1400">
                <a:solidFill>
                  <a:srgbClr val="FF0000"/>
                </a:solidFill>
              </a:rPr>
              <a:t>词向量</a:t>
            </a:r>
            <a:endParaRPr lang="en-US" altLang="zh-CN" sz="1400">
              <a:solidFill>
                <a:srgbClr val="FF0000"/>
              </a:solidFill>
            </a:endParaRPr>
          </a:p>
          <a:p>
            <a:r>
              <a:rPr lang="zh-CN" altLang="en-US" sz="1400">
                <a:solidFill>
                  <a:srgbClr val="FF0000"/>
                </a:solidFill>
              </a:rPr>
              <a:t>包含上下文信息</a:t>
            </a:r>
            <a:endParaRPr lang="en-US" sz="1400">
              <a:solidFill>
                <a:srgbClr val="FF0000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61B66F-1CEE-4432-03D5-E91B9601CB9F}"/>
              </a:ext>
            </a:extLst>
          </p:cNvPr>
          <p:cNvGrpSpPr/>
          <p:nvPr/>
        </p:nvGrpSpPr>
        <p:grpSpPr>
          <a:xfrm>
            <a:off x="5877066" y="1146257"/>
            <a:ext cx="6314934" cy="5351016"/>
            <a:chOff x="5877066" y="1146257"/>
            <a:chExt cx="6314934" cy="5351016"/>
          </a:xfrm>
        </p:grpSpPr>
        <p:pic>
          <p:nvPicPr>
            <p:cNvPr id="4100" name="Picture 4">
              <a:extLst>
                <a:ext uri="{FF2B5EF4-FFF2-40B4-BE49-F238E27FC236}">
                  <a16:creationId xmlns:a16="http://schemas.microsoft.com/office/drawing/2014/main" id="{ED048BB5-B2B2-D490-9DCD-3CDE447B2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7066" y="1146257"/>
              <a:ext cx="5630953" cy="53510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9F31A17-08C7-61E4-263C-E608920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695174" y="2077699"/>
              <a:ext cx="367883" cy="44672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941FF46-AE70-445A-050A-E8500F50DC55}"/>
                    </a:ext>
                  </a:extLst>
                </p:cNvPr>
                <p:cNvSpPr txBox="1"/>
                <p:nvPr/>
              </p:nvSpPr>
              <p:spPr>
                <a:xfrm>
                  <a:off x="10457354" y="2197028"/>
                  <a:ext cx="1246367" cy="3702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B163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B163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B163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sup>
                        </m:sSup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941FF46-AE70-445A-050A-E8500F50DC5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57354" y="2197028"/>
                  <a:ext cx="1246367" cy="37023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DC9FE534-79B4-FB6E-E330-2BE639B19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99070" y="2608977"/>
              <a:ext cx="346970" cy="44672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AE6D6F96-BD10-7ABD-A67B-D17615E7D33B}"/>
                    </a:ext>
                  </a:extLst>
                </p:cNvPr>
                <p:cNvSpPr txBox="1"/>
                <p:nvPr/>
              </p:nvSpPr>
              <p:spPr>
                <a:xfrm>
                  <a:off x="10448807" y="2651916"/>
                  <a:ext cx="1246367" cy="3702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F4952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F4952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F4952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sup>
                        </m:sSup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AE6D6F96-BD10-7ABD-A67B-D17615E7D3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48807" y="2651916"/>
                  <a:ext cx="1246367" cy="37023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77B06818-31A3-6166-D9CF-96F58E86E63C}"/>
                    </a:ext>
                  </a:extLst>
                </p:cNvPr>
                <p:cNvSpPr txBox="1"/>
                <p:nvPr/>
              </p:nvSpPr>
              <p:spPr>
                <a:xfrm>
                  <a:off x="10448807" y="3058770"/>
                  <a:ext cx="1246367" cy="3702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62B0F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62B0F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62B0F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sup>
                        </m:sSup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77B06818-31A3-6166-D9CF-96F58E86E63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48807" y="3058770"/>
                  <a:ext cx="1246367" cy="37023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75844CA9-C38E-A947-DA86-97EFEACD4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03721" y="3127491"/>
              <a:ext cx="349819" cy="456093"/>
            </a:xfrm>
            <a:prstGeom prst="rect">
              <a:avLst/>
            </a:prstGeom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A053345-AED4-384A-9102-90EC7332890C}"/>
                </a:ext>
              </a:extLst>
            </p:cNvPr>
            <p:cNvSpPr txBox="1"/>
            <p:nvPr/>
          </p:nvSpPr>
          <p:spPr>
            <a:xfrm>
              <a:off x="6906236" y="4492196"/>
              <a:ext cx="58513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/>
                <a:t>(0,1)</a:t>
              </a:r>
              <a:endParaRPr lang="en-US" sz="1600"/>
            </a:p>
          </p:txBody>
        </p:sp>
        <p:sp>
          <p:nvSpPr>
            <p:cNvPr id="28" name="左中括号 27">
              <a:extLst>
                <a:ext uri="{FF2B5EF4-FFF2-40B4-BE49-F238E27FC236}">
                  <a16:creationId xmlns:a16="http://schemas.microsoft.com/office/drawing/2014/main" id="{75968223-65F9-49CA-8864-2F34A2E44959}"/>
                </a:ext>
              </a:extLst>
            </p:cNvPr>
            <p:cNvSpPr/>
            <p:nvPr/>
          </p:nvSpPr>
          <p:spPr>
            <a:xfrm>
              <a:off x="7465183" y="1937857"/>
              <a:ext cx="309883" cy="4177717"/>
            </a:xfrm>
            <a:prstGeom prst="leftBracket">
              <a:avLst>
                <a:gd name="adj" fmla="val 88569"/>
              </a:avLst>
            </a:prstGeom>
            <a:ln>
              <a:prstDash val="dash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D1A3C36-CDD9-D2CB-E534-7932C554397D}"/>
                </a:ext>
              </a:extLst>
            </p:cNvPr>
            <p:cNvSpPr txBox="1"/>
            <p:nvPr/>
          </p:nvSpPr>
          <p:spPr>
            <a:xfrm>
              <a:off x="11397143" y="1582478"/>
              <a:ext cx="79485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>
                  <a:solidFill>
                    <a:srgbClr val="222222"/>
                  </a:solidFill>
                  <a:latin typeface="Helvetica" panose="020B0604020202020204" pitchFamily="34" charset="0"/>
                </a:rPr>
                <a:t>可</a:t>
              </a:r>
              <a:r>
                <a:rPr lang="zh-CN" altLang="en-US" sz="1200" b="0" i="0">
                  <a:solidFill>
                    <a:srgbClr val="222222"/>
                  </a:solidFill>
                  <a:effectLst/>
                  <a:latin typeface="Helvetica" panose="020B0604020202020204" pitchFamily="34" charset="0"/>
                </a:rPr>
                <a:t>训练的</a:t>
              </a:r>
              <a:endParaRPr lang="en-US" altLang="zh-CN" sz="1200" b="0" i="0">
                <a:solidFill>
                  <a:srgbClr val="222222"/>
                </a:solidFill>
                <a:effectLst/>
                <a:latin typeface="Helvetica" panose="020B0604020202020204" pitchFamily="34" charset="0"/>
              </a:endParaRPr>
            </a:p>
            <a:p>
              <a:r>
                <a:rPr lang="zh-CN" altLang="en-US" sz="1200" b="1" i="0">
                  <a:solidFill>
                    <a:srgbClr val="222222"/>
                  </a:solidFill>
                  <a:effectLst/>
                  <a:latin typeface="Helvetica" panose="020B0604020202020204" pitchFamily="34" charset="0"/>
                </a:rPr>
                <a:t>权重矩阵</a:t>
              </a:r>
              <a:endParaRPr lang="en-US" sz="1200" b="1"/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384AF3E5-B8A4-06BD-7F03-4BB832B8C038}"/>
              </a:ext>
            </a:extLst>
          </p:cNvPr>
          <p:cNvSpPr txBox="1"/>
          <p:nvPr/>
        </p:nvSpPr>
        <p:spPr>
          <a:xfrm>
            <a:off x="4494773" y="2874006"/>
            <a:ext cx="7897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b="0" i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维度 </a:t>
            </a:r>
            <a:r>
              <a:rPr lang="en-US" altLang="zh-CN" sz="1100" b="0" i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64</a:t>
            </a:r>
            <a:endParaRPr lang="en-US" sz="110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A54A1CA-F373-83D2-7780-BD3B4A355AB0}"/>
              </a:ext>
            </a:extLst>
          </p:cNvPr>
          <p:cNvSpPr txBox="1"/>
          <p:nvPr/>
        </p:nvSpPr>
        <p:spPr>
          <a:xfrm>
            <a:off x="4468723" y="4132354"/>
            <a:ext cx="7897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b="0" i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维度 </a:t>
            </a:r>
            <a:r>
              <a:rPr lang="en-US" altLang="zh-CN" sz="1100" b="0" i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512</a:t>
            </a:r>
            <a:endParaRPr lang="en-US" sz="11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0D5CBE2-9FEE-81CB-467E-6B78F57FBA9E}"/>
              </a:ext>
            </a:extLst>
          </p:cNvPr>
          <p:cNvGrpSpPr/>
          <p:nvPr/>
        </p:nvGrpSpPr>
        <p:grpSpPr>
          <a:xfrm>
            <a:off x="586641" y="4990389"/>
            <a:ext cx="4781825" cy="1548523"/>
            <a:chOff x="568169" y="5124347"/>
            <a:chExt cx="4781825" cy="1548523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0ABF54F1-4272-6634-ADA8-49ECB02C5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169" y="5124347"/>
              <a:ext cx="1512300" cy="1548523"/>
            </a:xfrm>
            <a:prstGeom prst="rect">
              <a:avLst/>
            </a:prstGeom>
          </p:spPr>
        </p:pic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8082609C-A5DB-C8B4-FA1F-B2028A7D7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075" y="5518796"/>
              <a:ext cx="2872919" cy="687882"/>
            </a:xfrm>
            <a:prstGeom prst="rect">
              <a:avLst/>
            </a:prstGeom>
          </p:spPr>
        </p:pic>
      </p:grp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151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9C541-4041-1FA1-3CAA-C69C69278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6FFC7-D5F9-337E-C0C2-F22610993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多头</a:t>
            </a:r>
            <a:endParaRPr lang="en-US" spc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1D7357D-1E84-743D-DB69-17443A171AEE}"/>
              </a:ext>
            </a:extLst>
          </p:cNvPr>
          <p:cNvSpPr txBox="1"/>
          <p:nvPr/>
        </p:nvSpPr>
        <p:spPr>
          <a:xfrm>
            <a:off x="2734811" y="900000"/>
            <a:ext cx="7684316" cy="114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“多头”注意力：</a:t>
            </a:r>
            <a:r>
              <a:rPr lang="zh-CN" altLang="en-US" sz="2400" b="0" i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提供了多个 “表示子空间”。</a:t>
            </a:r>
            <a:endParaRPr lang="en-US" altLang="zh-CN" sz="2400">
              <a:solidFill>
                <a:srgbClr val="222222"/>
              </a:solidFill>
              <a:latin typeface="Helvetica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/>
              <a:t>每组权值将输入嵌入投影到不同的表示子空间中。</a:t>
            </a:r>
            <a:endParaRPr lang="en-US" sz="24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E6D6EB2-5D27-B094-8A9F-36329FE75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31" y="2289908"/>
            <a:ext cx="4038560" cy="40013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ABA9D35-82E0-D92A-40CF-6892D5343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332" y="2671029"/>
            <a:ext cx="5028604" cy="3474043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6009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A1113-118D-5084-B386-F41192C20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09C31-1DFA-B444-FC96-9C6A1C77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 Multi-Head Attention </a:t>
            </a:r>
            <a:r>
              <a:rPr lang="zh-CN" altLang="en-US" spc="0"/>
              <a:t>计算流程</a:t>
            </a:r>
            <a:endParaRPr lang="en-US" spc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3AB6E3-06A5-8E1D-C679-C8325C81A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32" y="1100171"/>
            <a:ext cx="10477767" cy="5554796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53844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1499E-93FF-B08C-56B7-F0E4B4BFF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自注意力 可视化</a:t>
            </a:r>
            <a:endParaRPr 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8D97E46-2161-22F1-5E99-2968F9746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79" y="1563798"/>
            <a:ext cx="4605242" cy="4535466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6223B09-C352-7399-A2DE-BE33C07D604A}"/>
              </a:ext>
            </a:extLst>
          </p:cNvPr>
          <p:cNvSpPr txBox="1"/>
          <p:nvPr/>
        </p:nvSpPr>
        <p:spPr>
          <a:xfrm>
            <a:off x="1644243" y="975824"/>
            <a:ext cx="8903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/>
              <a:t>"The </a:t>
            </a:r>
            <a:r>
              <a:rPr lang="en-US" sz="2400" b="1">
                <a:solidFill>
                  <a:schemeClr val="accent2"/>
                </a:solidFill>
              </a:rPr>
              <a:t>animal</a:t>
            </a:r>
            <a:r>
              <a:rPr lang="en-US" sz="2400" b="1"/>
              <a:t> didn't cross the street because </a:t>
            </a:r>
            <a:r>
              <a:rPr lang="en-US" sz="2400" b="1">
                <a:solidFill>
                  <a:srgbClr val="FF0000"/>
                </a:solidFill>
              </a:rPr>
              <a:t>it</a:t>
            </a:r>
            <a:r>
              <a:rPr lang="en-US" sz="2400" b="1"/>
              <a:t> was too tired. "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8576522-20C6-AF0E-88F9-5BBDB4ABCCA0}"/>
              </a:ext>
            </a:extLst>
          </p:cNvPr>
          <p:cNvSpPr txBox="1"/>
          <p:nvPr/>
        </p:nvSpPr>
        <p:spPr>
          <a:xfrm>
            <a:off x="7702731" y="4029908"/>
            <a:ext cx="36510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Self-Attention</a:t>
            </a:r>
            <a:r>
              <a:rPr lang="zh-CN" altLang="en-US" sz="2400" dirty="0"/>
              <a:t>让机器把“</a:t>
            </a:r>
            <a:r>
              <a:rPr lang="en-US" sz="2400" b="1" dirty="0"/>
              <a:t>it</a:t>
            </a:r>
            <a:r>
              <a:rPr lang="en-US" sz="2400" dirty="0"/>
              <a:t>”</a:t>
            </a:r>
            <a:r>
              <a:rPr lang="zh-CN" altLang="en-US" sz="2400" dirty="0"/>
              <a:t>和“</a:t>
            </a:r>
            <a:r>
              <a:rPr lang="en-US" sz="2400" b="1" dirty="0"/>
              <a:t>animal</a:t>
            </a:r>
            <a:r>
              <a:rPr lang="en-US" sz="2400" dirty="0"/>
              <a:t>”</a:t>
            </a:r>
            <a:r>
              <a:rPr lang="zh-CN" altLang="en-US" sz="2400" dirty="0"/>
              <a:t>联系起来。</a:t>
            </a:r>
            <a:endParaRPr 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39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500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14E8C-5045-E76E-FDA2-3E5C6A860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2359C95-3D81-F156-515C-380937C42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34826"/>
            <a:ext cx="12192000" cy="3751574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CN" sz="11300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Seq</a:t>
            </a:r>
            <a:r>
              <a:rPr lang="en-US" altLang="zh-CN" sz="11300">
                <a:solidFill>
                  <a:schemeClr val="bg1">
                    <a:lumMod val="50000"/>
                  </a:schemeClr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en-US" altLang="zh-CN" sz="11300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Seq</a:t>
            </a:r>
            <a:endParaRPr lang="zh-CN" altLang="en-US" sz="11300" spc="0" dirty="0">
              <a:solidFill>
                <a:schemeClr val="accent1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DFA4801-50A7-639D-3848-50A28B539B0E}"/>
              </a:ext>
            </a:extLst>
          </p:cNvPr>
          <p:cNvSpPr txBox="1"/>
          <p:nvPr/>
        </p:nvSpPr>
        <p:spPr>
          <a:xfrm>
            <a:off x="5675264" y="314151"/>
            <a:ext cx="575799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altLang="zh-CN" sz="800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1</a:t>
            </a:r>
            <a:endParaRPr lang="zh-CN" altLang="en-US" sz="8000" dirty="0">
              <a:solidFill>
                <a:schemeClr val="accent5">
                  <a:lumMod val="40000"/>
                  <a:lumOff val="60000"/>
                </a:schemeClr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6954E34-1F51-5491-D50F-352AB9E94761}"/>
              </a:ext>
            </a:extLst>
          </p:cNvPr>
          <p:cNvSpPr txBox="1"/>
          <p:nvPr/>
        </p:nvSpPr>
        <p:spPr>
          <a:xfrm>
            <a:off x="0" y="5953573"/>
            <a:ext cx="121919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Sutskever, I., Vinyals, O., Le, Q. V. , </a:t>
            </a:r>
            <a:r>
              <a:rPr lang="en-US" sz="1400" b="1" i="1">
                <a:solidFill>
                  <a:schemeClr val="bg1">
                    <a:lumMod val="50000"/>
                  </a:schemeClr>
                </a:solidFill>
              </a:rPr>
              <a:t>Sequence to sequence learning with neural networks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. (2014), Advances in neural information processing systems </a:t>
            </a:r>
          </a:p>
        </p:txBody>
      </p:sp>
    </p:spTree>
    <p:extLst>
      <p:ext uri="{BB962C8B-B14F-4D97-AF65-F5344CB8AC3E}">
        <p14:creationId xmlns:p14="http://schemas.microsoft.com/office/powerpoint/2010/main" val="2047246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2CC73C-5849-2594-8842-D044518E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多头自注意力 可视化</a:t>
            </a:r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0EAB6E-7C8F-1AFF-8924-3EA69513BC5F}"/>
              </a:ext>
            </a:extLst>
          </p:cNvPr>
          <p:cNvSpPr txBox="1"/>
          <p:nvPr/>
        </p:nvSpPr>
        <p:spPr>
          <a:xfrm>
            <a:off x="840638" y="1056569"/>
            <a:ext cx="40361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>
                <a:solidFill>
                  <a:schemeClr val="accent2"/>
                </a:solidFill>
              </a:rPr>
              <a:t>2</a:t>
            </a:r>
            <a:r>
              <a:rPr lang="en-US" altLang="zh-CN" sz="2400"/>
              <a:t> </a:t>
            </a:r>
            <a:r>
              <a:rPr lang="zh-CN" altLang="en-US" sz="2400"/>
              <a:t>头关注句子中不同的部位</a:t>
            </a:r>
            <a:endParaRPr lang="en-US" sz="24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8C62ADC-4A80-4C42-DDC6-3A606892A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88" y="1746850"/>
            <a:ext cx="4460968" cy="4762385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EB3F478-2F47-1F86-3A41-12BFAB9BCA94}"/>
              </a:ext>
            </a:extLst>
          </p:cNvPr>
          <p:cNvGrpSpPr/>
          <p:nvPr/>
        </p:nvGrpSpPr>
        <p:grpSpPr>
          <a:xfrm>
            <a:off x="6557316" y="1056569"/>
            <a:ext cx="4412647" cy="5505673"/>
            <a:chOff x="6557316" y="1121221"/>
            <a:chExt cx="4412647" cy="5505673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EEED3BC-25A9-C5E1-7513-CAF908BCFC93}"/>
                </a:ext>
              </a:extLst>
            </p:cNvPr>
            <p:cNvSpPr txBox="1"/>
            <p:nvPr/>
          </p:nvSpPr>
          <p:spPr>
            <a:xfrm>
              <a:off x="6651879" y="1121221"/>
              <a:ext cx="2163851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400" b="1">
                  <a:solidFill>
                    <a:schemeClr val="accent2"/>
                  </a:solidFill>
                </a:rPr>
                <a:t>8 </a:t>
              </a:r>
              <a:r>
                <a:rPr lang="zh-CN" altLang="en-US" sz="2400"/>
                <a:t>个头结果：</a:t>
              </a:r>
              <a:endParaRPr lang="en-US" sz="2400"/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9E465775-1D11-2037-D37F-AE46AE9B8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7316" y="1864509"/>
              <a:ext cx="4412647" cy="4762385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007165" y="6417332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①       ②</a:t>
            </a: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5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C8345-94A4-8ADC-9C8A-BBA5D468F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2A463A-E3F8-9BC1-4CF3-ECD82F2CE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位置信息</a:t>
            </a:r>
            <a:endParaRPr lang="en-US" spc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429FD43-89CA-DC20-8616-0749B8E10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130" y="2063177"/>
            <a:ext cx="8116150" cy="447573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7EC789D-3A83-2B3E-51D6-5B1DF4F87D9C}"/>
              </a:ext>
            </a:extLst>
          </p:cNvPr>
          <p:cNvSpPr txBox="1"/>
          <p:nvPr/>
        </p:nvSpPr>
        <p:spPr>
          <a:xfrm>
            <a:off x="2131613" y="900000"/>
            <a:ext cx="7928774" cy="1056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/>
              <a:t>Transformer</a:t>
            </a:r>
            <a:r>
              <a:rPr lang="zh-CN" altLang="en-US" sz="2200"/>
              <a:t>本身没有位置信息，位置信息是输入时加入的。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位置信息表达方式：绝对位置信息、相对位置信息。</a:t>
            </a:r>
            <a:endParaRPr lang="en-US" sz="2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78042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C8BD13-707A-C0EB-DF30-24BA6A0A6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相对位置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A04A273-5C42-976D-5D6B-C4E7F33E5768}"/>
                  </a:ext>
                </a:extLst>
              </p:cNvPr>
              <p:cNvSpPr txBox="1"/>
              <p:nvPr/>
            </p:nvSpPr>
            <p:spPr>
              <a:xfrm>
                <a:off x="1843980" y="1160197"/>
                <a:ext cx="3768211" cy="6370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PE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2</m:t>
                          </m:r>
                          <m:r>
                            <a:rPr lang="en-US" sz="24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/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A04A273-5C42-976D-5D6B-C4E7F33E57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3980" y="1160197"/>
                <a:ext cx="3768211" cy="63709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90CDDA2-02B7-22A0-C1BA-F38CBF41BE77}"/>
                  </a:ext>
                </a:extLst>
              </p:cNvPr>
              <p:cNvSpPr txBox="1"/>
              <p:nvPr/>
            </p:nvSpPr>
            <p:spPr>
              <a:xfrm>
                <a:off x="6406742" y="1160197"/>
                <a:ext cx="4104842" cy="6370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PE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2</m:t>
                          </m:r>
                          <m:r>
                            <a:rPr lang="en-US" sz="2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/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90CDDA2-02B7-22A0-C1BA-F38CBF41B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6742" y="1160197"/>
                <a:ext cx="4104842" cy="6370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18E791D-70E0-D846-05E4-040CD962797F}"/>
                  </a:ext>
                </a:extLst>
              </p:cNvPr>
              <p:cNvSpPr txBox="1"/>
              <p:nvPr/>
            </p:nvSpPr>
            <p:spPr>
              <a:xfrm>
                <a:off x="6333199" y="2342403"/>
                <a:ext cx="31590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CN" altLang="en-US" sz="2000"/>
                  <a:t>：词向量长度，如 </a:t>
                </a:r>
                <a:r>
                  <a:rPr lang="en-US" altLang="zh-CN" sz="2000"/>
                  <a:t>=128</a:t>
                </a:r>
                <a:endParaRPr lang="en-US" sz="20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18E791D-70E0-D846-05E4-040CD9627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3199" y="2342403"/>
                <a:ext cx="3159058" cy="400110"/>
              </a:xfrm>
              <a:prstGeom prst="rect">
                <a:avLst/>
              </a:prstGeom>
              <a:blipFill>
                <a:blip r:embed="rId4"/>
                <a:stretch>
                  <a:fillRect t="-7576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5728AFEA-1891-9737-0BA5-2C4230257566}"/>
                  </a:ext>
                </a:extLst>
              </p:cNvPr>
              <p:cNvSpPr txBox="1"/>
              <p:nvPr/>
            </p:nvSpPr>
            <p:spPr>
              <a:xfrm>
                <a:off x="2422875" y="2347162"/>
                <a:ext cx="3435928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𝑝𝑜𝑠</m:t>
                    </m:r>
                  </m:oMath>
                </a14:m>
                <a:r>
                  <a:rPr lang="zh-CN" altLang="en-US" sz="2000"/>
                  <a:t>：当前词在句中的位置</a:t>
                </a:r>
                <a:endParaRPr lang="en-US" altLang="zh-CN" sz="2000"/>
              </a:p>
              <a:p>
                <a:r>
                  <a:rPr lang="zh-CN" altLang="en-US" sz="2000"/>
                  <a:t>         如 </a:t>
                </a:r>
                <a14:m>
                  <m:oMath xmlns:m="http://schemas.openxmlformats.org/officeDocument/2006/math">
                    <m:r>
                      <a:rPr lang="en-US" altLang="zh-CN" sz="2000" i="1" smtClean="0">
                        <a:latin typeface="Cambria Math" panose="02040503050406030204" pitchFamily="18" charset="0"/>
                      </a:rPr>
                      <m:t>𝑝𝑜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altLang="zh-CN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endParaRPr lang="en-US" sz="20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5728AFEA-1891-9737-0BA5-2C4230257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2875" y="2347162"/>
                <a:ext cx="3435928" cy="707886"/>
              </a:xfrm>
              <a:prstGeom prst="rect">
                <a:avLst/>
              </a:prstGeom>
              <a:blipFill>
                <a:blip r:embed="rId5"/>
                <a:stretch>
                  <a:fillRect t="-4310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组合 2"/>
          <p:cNvGrpSpPr/>
          <p:nvPr/>
        </p:nvGrpSpPr>
        <p:grpSpPr>
          <a:xfrm>
            <a:off x="1365839" y="3287622"/>
            <a:ext cx="8985927" cy="3304457"/>
            <a:chOff x="440175" y="3405056"/>
            <a:chExt cx="8985927" cy="3304457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EA04FDB9-A22D-5E72-13DE-CEA9D7333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3430" y="3405056"/>
              <a:ext cx="7762672" cy="3304457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EFCDF03-DDF0-9C85-DD61-F3FCE629AFE9}"/>
                </a:ext>
              </a:extLst>
            </p:cNvPr>
            <p:cNvSpPr txBox="1"/>
            <p:nvPr/>
          </p:nvSpPr>
          <p:spPr>
            <a:xfrm>
              <a:off x="440175" y="4935494"/>
              <a:ext cx="1330259" cy="8811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/>
                <a:t>50</a:t>
              </a:r>
              <a:r>
                <a:rPr lang="zh-CN" altLang="en-US"/>
                <a:t>个词</a:t>
              </a:r>
              <a:endParaRPr lang="en-US" altLang="zh-CN"/>
            </a:p>
            <a:p>
              <a:pPr>
                <a:lnSpc>
                  <a:spcPct val="150000"/>
                </a:lnSpc>
              </a:pPr>
              <a:r>
                <a:rPr lang="en-US" altLang="zh-CN"/>
                <a:t>50</a:t>
              </a:r>
              <a:r>
                <a:rPr lang="zh-CN" altLang="en-US"/>
                <a:t>个位置</a:t>
              </a:r>
              <a:endParaRPr lang="en-US"/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33A9F15D-77C5-346C-FF57-9D5A59B2D1BA}"/>
                </a:ext>
              </a:extLst>
            </p:cNvPr>
            <p:cNvCxnSpPr/>
            <p:nvPr/>
          </p:nvCxnSpPr>
          <p:spPr>
            <a:xfrm>
              <a:off x="1663430" y="4105072"/>
              <a:ext cx="691636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28FA7253-00B7-7644-D0EC-0D05D6EB2AB0}"/>
                </a:ext>
              </a:extLst>
            </p:cNvPr>
            <p:cNvCxnSpPr/>
            <p:nvPr/>
          </p:nvCxnSpPr>
          <p:spPr>
            <a:xfrm>
              <a:off x="1663430" y="4620638"/>
              <a:ext cx="691636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F39B10D-B950-F5C7-4252-698C5A40EA0C}"/>
                </a:ext>
              </a:extLst>
            </p:cNvPr>
            <p:cNvSpPr txBox="1"/>
            <p:nvPr/>
          </p:nvSpPr>
          <p:spPr>
            <a:xfrm>
              <a:off x="513611" y="415095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</a:rPr>
                <a:t>各不相同</a:t>
              </a:r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64569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86405-818F-3AE8-BE90-EF0C92B7C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860758-E0F9-FD7B-B769-B4121E15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编码器</a:t>
            </a:r>
            <a:endParaRPr lang="en-US" spc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FA4D03-B411-1E0F-7C9A-699D43BC7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42" y="2047726"/>
            <a:ext cx="4793697" cy="34765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5A4716-3C91-4060-F342-7450166AF28C}"/>
              </a:ext>
            </a:extLst>
          </p:cNvPr>
          <p:cNvSpPr txBox="1"/>
          <p:nvPr/>
        </p:nvSpPr>
        <p:spPr>
          <a:xfrm>
            <a:off x="2394600" y="12584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残差连接</a:t>
            </a:r>
            <a:endParaRPr lang="en-US" sz="2400" b="1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FFD55E6-7723-19D2-D709-18C84D3D90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197" y="2047726"/>
            <a:ext cx="4386394" cy="410300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C171E97-6870-6F82-99CF-D374E362E7D0}"/>
              </a:ext>
            </a:extLst>
          </p:cNvPr>
          <p:cNvSpPr txBox="1"/>
          <p:nvPr/>
        </p:nvSpPr>
        <p:spPr>
          <a:xfrm>
            <a:off x="8667248" y="12584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层归一化</a:t>
            </a:r>
            <a:endParaRPr lang="en-US" altLang="zh-CN" sz="2400" b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169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754F3-71B0-4C3B-1E03-C5BE059A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Layer Normalization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BC8F9D6-724F-43B8-8634-A66DEE2EDB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275" y="1942510"/>
            <a:ext cx="8355318" cy="393903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077E801-2C22-32A8-98EE-58A48E015DCC}"/>
              </a:ext>
            </a:extLst>
          </p:cNvPr>
          <p:cNvSpPr txBox="1"/>
          <p:nvPr/>
        </p:nvSpPr>
        <p:spPr>
          <a:xfrm>
            <a:off x="0" y="913141"/>
            <a:ext cx="12191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/>
              <a:t>提升模型训练的稳定性、收敛速度。</a:t>
            </a:r>
            <a:endParaRPr lang="en-US" sz="240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16855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C2A634-4065-CB79-5F3F-74AEA2A6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Mask </a:t>
            </a:r>
            <a:r>
              <a:rPr lang="zh-CN" altLang="en-US" spc="0"/>
              <a:t>操 作</a:t>
            </a:r>
            <a:endParaRPr lang="en-US" spc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1043B75-A9A3-0BFC-5CD2-CF5D35DAB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00" y="1524581"/>
            <a:ext cx="2388177" cy="1826551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9CA667B-B7D5-1F6F-65F4-F30BAADCE9AE}"/>
              </a:ext>
            </a:extLst>
          </p:cNvPr>
          <p:cNvGrpSpPr/>
          <p:nvPr/>
        </p:nvGrpSpPr>
        <p:grpSpPr>
          <a:xfrm>
            <a:off x="805270" y="4152148"/>
            <a:ext cx="4111239" cy="1750862"/>
            <a:chOff x="272753" y="4834591"/>
            <a:chExt cx="4111239" cy="175086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A3BC453-AB15-6F1E-E14A-F5FA513FD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753" y="4834591"/>
              <a:ext cx="4111239" cy="1750862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3E88513-F924-491F-456B-4296A817DE54}"/>
                </a:ext>
              </a:extLst>
            </p:cNvPr>
            <p:cNvSpPr txBox="1"/>
            <p:nvPr/>
          </p:nvSpPr>
          <p:spPr>
            <a:xfrm>
              <a:off x="3409771" y="505911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>
                  <a:solidFill>
                    <a:schemeClr val="accent2"/>
                  </a:solidFill>
                </a:rPr>
                <a:t>负无穷大</a:t>
              </a:r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D9952188-8CBC-7CB7-AFA2-955E4989B6D7}"/>
              </a:ext>
            </a:extLst>
          </p:cNvPr>
          <p:cNvGrpSpPr/>
          <p:nvPr/>
        </p:nvGrpSpPr>
        <p:grpSpPr>
          <a:xfrm>
            <a:off x="6238171" y="1064959"/>
            <a:ext cx="5612448" cy="5314077"/>
            <a:chOff x="6422897" y="1157723"/>
            <a:chExt cx="5612448" cy="5314077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0B3925C-C76D-2C62-A4B4-D9CD4E419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2897" y="1157723"/>
              <a:ext cx="4919019" cy="1646393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5E1AB788-CD93-540E-ECE3-2EE8A82E9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2897" y="3107014"/>
              <a:ext cx="4919019" cy="1495691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25143456-0AE3-60D2-EE30-9E4E833CF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2897" y="4963395"/>
              <a:ext cx="3750940" cy="1508405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2159174-9EE2-B4A6-6776-9A91CFACB15C}"/>
                </a:ext>
              </a:extLst>
            </p:cNvPr>
            <p:cNvSpPr txBox="1"/>
            <p:nvPr/>
          </p:nvSpPr>
          <p:spPr>
            <a:xfrm>
              <a:off x="10233411" y="5187152"/>
              <a:ext cx="180193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/>
                <a:t>只包含单词</a:t>
              </a:r>
              <a:r>
                <a:rPr lang="en-US" altLang="zh-CN" sz="1200"/>
                <a:t>1</a:t>
              </a:r>
              <a:r>
                <a:rPr lang="zh-CN" altLang="en-US" sz="1200"/>
                <a:t>的信息</a:t>
              </a:r>
              <a:endParaRPr lang="en-US" sz="120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BB15F5E-5280-7D60-9AC5-5A2C656B5693}"/>
                </a:ext>
              </a:extLst>
            </p:cNvPr>
            <p:cNvSpPr txBox="1"/>
            <p:nvPr/>
          </p:nvSpPr>
          <p:spPr>
            <a:xfrm>
              <a:off x="10233412" y="5443000"/>
              <a:ext cx="180193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/>
                <a:t>包含单词</a:t>
              </a:r>
              <a:r>
                <a:rPr lang="en-US" altLang="zh-CN" sz="1200"/>
                <a:t>1</a:t>
              </a:r>
              <a:r>
                <a:rPr lang="zh-CN" altLang="en-US" sz="1200"/>
                <a:t>和单词</a:t>
              </a:r>
              <a:r>
                <a:rPr lang="en-US" altLang="zh-CN" sz="1200"/>
                <a:t>2</a:t>
              </a:r>
              <a:r>
                <a:rPr lang="zh-CN" altLang="en-US" sz="1200"/>
                <a:t>信息</a:t>
              </a:r>
              <a:endParaRPr lang="en-US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69168AFA-A045-7533-6263-E212C7B85EF3}"/>
                    </a:ext>
                  </a:extLst>
                </p:cNvPr>
                <p:cNvSpPr txBox="1"/>
                <p:nvPr/>
              </p:nvSpPr>
              <p:spPr>
                <a:xfrm>
                  <a:off x="10317016" y="5700277"/>
                  <a:ext cx="1326903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⋯⋯</m:t>
                        </m:r>
                      </m:oMath>
                    </m:oMathPara>
                  </a14:m>
                  <a:endParaRPr lang="en-US" sz="1200"/>
                </a:p>
              </p:txBody>
            </p:sp>
          </mc:Choice>
          <mc:Fallback xmlns="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69168AFA-A045-7533-6263-E212C7B85E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17016" y="5700277"/>
                  <a:ext cx="1326903" cy="276999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文本框 4">
                  <a:extLst>
                    <a:ext uri="{FF2B5EF4-FFF2-40B4-BE49-F238E27FC236}">
                      <a16:creationId xmlns:a16="http://schemas.microsoft.com/office/drawing/2014/main" id="{F4ED162E-5182-4189-66D4-55EFB21CC888}"/>
                    </a:ext>
                  </a:extLst>
                </p:cNvPr>
                <p:cNvSpPr txBox="1"/>
                <p:nvPr/>
              </p:nvSpPr>
              <p:spPr>
                <a:xfrm>
                  <a:off x="10318814" y="5950038"/>
                  <a:ext cx="1326903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⋯⋯</m:t>
                        </m:r>
                      </m:oMath>
                    </m:oMathPara>
                  </a14:m>
                  <a:endParaRPr lang="en-US" sz="1200"/>
                </a:p>
              </p:txBody>
            </p:sp>
          </mc:Choice>
          <mc:Fallback xmlns="">
            <p:sp>
              <p:nvSpPr>
                <p:cNvPr id="5" name="文本框 4">
                  <a:extLst>
                    <a:ext uri="{FF2B5EF4-FFF2-40B4-BE49-F238E27FC236}">
                      <a16:creationId xmlns:a16="http://schemas.microsoft.com/office/drawing/2014/main" id="{F4ED162E-5182-4189-66D4-55EFB21CC8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18814" y="5950038"/>
                  <a:ext cx="1326903" cy="276999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79B1B0DA-5D9E-EA88-0556-81067A9D21D5}"/>
                    </a:ext>
                  </a:extLst>
                </p:cNvPr>
                <p:cNvSpPr txBox="1"/>
                <p:nvPr/>
              </p:nvSpPr>
              <p:spPr>
                <a:xfrm>
                  <a:off x="10317016" y="6194801"/>
                  <a:ext cx="1326903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⋯⋯</m:t>
                        </m:r>
                      </m:oMath>
                    </m:oMathPara>
                  </a14:m>
                  <a:endParaRPr lang="en-US" sz="1200"/>
                </a:p>
              </p:txBody>
            </p:sp>
          </mc:Choice>
          <mc:Fallback xmlns=""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79B1B0DA-5D9E-EA88-0556-81067A9D21D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17016" y="6194801"/>
                  <a:ext cx="1326903" cy="276999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811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7C9A6-21C2-5E66-2C7F-2F83801B6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55BDC4-E5CB-BB40-FA26-4C45999C7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z="4000"/>
              <a:t>编码器 </a:t>
            </a:r>
            <a:r>
              <a:rPr lang="en-US" altLang="zh-CN" sz="4000">
                <a:latin typeface="楷体" panose="02010609060101010101" pitchFamily="49" charset="-122"/>
                <a:ea typeface="楷体" panose="02010609060101010101" pitchFamily="49" charset="-122"/>
              </a:rPr>
              <a:t>→</a:t>
            </a:r>
            <a:r>
              <a:rPr lang="en-US" altLang="zh-CN" sz="4000"/>
              <a:t> </a:t>
            </a:r>
            <a:r>
              <a:rPr lang="zh-CN" altLang="en-US" sz="4000"/>
              <a:t>解码器</a:t>
            </a:r>
            <a:endParaRPr lang="en-US" spc="0"/>
          </a:p>
        </p:txBody>
      </p:sp>
      <p:pic>
        <p:nvPicPr>
          <p:cNvPr id="8" name="图片 7" descr="图示&#10;&#10;描述已自动生成">
            <a:extLst>
              <a:ext uri="{FF2B5EF4-FFF2-40B4-BE49-F238E27FC236}">
                <a16:creationId xmlns:a16="http://schemas.microsoft.com/office/drawing/2014/main" id="{F2BA66D3-1A0D-0573-F258-E878AE775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40" y="1274175"/>
            <a:ext cx="5964572" cy="327678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477022D-868E-D204-8572-E702B156D100}"/>
              </a:ext>
            </a:extLst>
          </p:cNvPr>
          <p:cNvSpPr txBox="1"/>
          <p:nvPr/>
        </p:nvSpPr>
        <p:spPr>
          <a:xfrm>
            <a:off x="413157" y="5076133"/>
            <a:ext cx="5182300" cy="1400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编码器</a:t>
            </a:r>
            <a:r>
              <a:rPr lang="zh-CN" altLang="en-US"/>
              <a:t>先处理输入序列。然后，在编码器顶部的输出被转换为一组注意力向量 </a:t>
            </a:r>
            <a:r>
              <a:rPr lang="en-US" altLang="zh-CN"/>
              <a:t>K </a:t>
            </a:r>
            <a:r>
              <a:rPr lang="zh-CN" altLang="en-US"/>
              <a:t>和 </a:t>
            </a:r>
            <a:r>
              <a:rPr lang="en-US" altLang="zh-CN"/>
              <a:t>V</a:t>
            </a:r>
            <a:r>
              <a:rPr lang="zh-CN" altLang="en-US"/>
              <a:t>。</a:t>
            </a:r>
            <a:endParaRPr lang="en-US" altLang="zh-CN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每个解码器在 “</a:t>
            </a:r>
            <a:r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t>encoder-decoder attention</a:t>
            </a:r>
            <a:r>
              <a:rPr lang="en-US" altLang="zh-CN"/>
              <a:t>” </a:t>
            </a:r>
            <a:r>
              <a:rPr lang="zh-CN" altLang="en-US"/>
              <a:t>层使用</a:t>
            </a:r>
            <a:r>
              <a:rPr lang="en-US" altLang="zh-CN"/>
              <a:t>K</a:t>
            </a:r>
            <a:r>
              <a:rPr lang="zh-CN" altLang="en-US"/>
              <a:t>、</a:t>
            </a:r>
            <a:r>
              <a:rPr lang="en-US" altLang="zh-CN"/>
              <a:t>V</a:t>
            </a:r>
            <a:r>
              <a:rPr lang="zh-CN" altLang="en-US"/>
              <a:t>，可专注于 </a:t>
            </a:r>
            <a:r>
              <a:rPr lang="en-US" altLang="zh-CN"/>
              <a:t>input </a:t>
            </a:r>
            <a:r>
              <a:rPr lang="zh-CN" altLang="en-US"/>
              <a:t>序列中的适当位置。</a:t>
            </a:r>
            <a:endParaRPr 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C6B01B3-A409-2566-C52C-F82900A67280}"/>
              </a:ext>
            </a:extLst>
          </p:cNvPr>
          <p:cNvGrpSpPr/>
          <p:nvPr/>
        </p:nvGrpSpPr>
        <p:grpSpPr>
          <a:xfrm>
            <a:off x="6381226" y="1280906"/>
            <a:ext cx="5690532" cy="4518930"/>
            <a:chOff x="6381226" y="1280906"/>
            <a:chExt cx="5690532" cy="4518930"/>
          </a:xfrm>
        </p:grpSpPr>
        <p:pic>
          <p:nvPicPr>
            <p:cNvPr id="12" name="图片 11" descr="图示&#10;&#10;描述已自动生成">
              <a:extLst>
                <a:ext uri="{FF2B5EF4-FFF2-40B4-BE49-F238E27FC236}">
                  <a16:creationId xmlns:a16="http://schemas.microsoft.com/office/drawing/2014/main" id="{51FAEE79-E3FA-2F7E-4C77-9B8E5C3DE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438"/>
            <a:stretch/>
          </p:blipFill>
          <p:spPr>
            <a:xfrm>
              <a:off x="6381226" y="1280906"/>
              <a:ext cx="5690532" cy="3414319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3525FE8-2390-013C-928B-6AA70EAB07A3}"/>
                </a:ext>
              </a:extLst>
            </p:cNvPr>
            <p:cNvSpPr txBox="1"/>
            <p:nvPr/>
          </p:nvSpPr>
          <p:spPr>
            <a:xfrm>
              <a:off x="6711193" y="5064122"/>
              <a:ext cx="5067650" cy="7357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b="1"/>
                <a:t>解码器</a:t>
              </a:r>
              <a:r>
                <a:rPr lang="zh-CN" altLang="en-US"/>
                <a:t>：</a:t>
              </a:r>
              <a:r>
                <a:rPr lang="en-US"/>
                <a:t>self-attention </a:t>
              </a:r>
              <a:r>
                <a:rPr lang="zh-CN" altLang="en-US"/>
                <a:t>层只允许关注输出序列中的较早位置（</a:t>
              </a:r>
              <a:r>
                <a:rPr lang="en-US" altLang="zh-CN"/>
                <a:t>mask </a:t>
              </a:r>
              <a:r>
                <a:rPr lang="zh-CN" altLang="en-US"/>
                <a:t>）。</a:t>
              </a:r>
              <a:endParaRPr lang="en-US"/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29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CD451-B091-03EA-7F91-F7F3EEAFE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6C34A-A897-34E0-BFE3-5DDC5B0BE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解码器输出</a:t>
            </a:r>
            <a:endParaRPr lang="en-US" spc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600492E-658D-EF7A-E476-389B1EEA694A}"/>
              </a:ext>
            </a:extLst>
          </p:cNvPr>
          <p:cNvGrpSpPr/>
          <p:nvPr/>
        </p:nvGrpSpPr>
        <p:grpSpPr>
          <a:xfrm>
            <a:off x="488117" y="1479281"/>
            <a:ext cx="5666606" cy="3899438"/>
            <a:chOff x="651580" y="2221747"/>
            <a:chExt cx="5666606" cy="389943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606C563-AC6A-C9CA-45EF-903E13248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516697" y="2304399"/>
              <a:ext cx="3498209" cy="3816786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0036376-5AAF-2020-6CD0-0AD69EBB9174}"/>
                </a:ext>
              </a:extLst>
            </p:cNvPr>
            <p:cNvSpPr txBox="1"/>
            <p:nvPr/>
          </p:nvSpPr>
          <p:spPr>
            <a:xfrm>
              <a:off x="651580" y="2221747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从词典中选出词</a:t>
              </a:r>
              <a:endParaRPr 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54D28E7-89A5-2D2F-EAFC-1C849BD9B2D9}"/>
                </a:ext>
              </a:extLst>
            </p:cNvPr>
            <p:cNvSpPr txBox="1"/>
            <p:nvPr/>
          </p:nvSpPr>
          <p:spPr>
            <a:xfrm>
              <a:off x="651580" y="2998752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最大概率的编号</a:t>
              </a:r>
              <a:endParaRPr 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C469B83-6545-8541-C2A2-868FD7EC1C51}"/>
                </a:ext>
              </a:extLst>
            </p:cNvPr>
            <p:cNvSpPr txBox="1"/>
            <p:nvPr/>
          </p:nvSpPr>
          <p:spPr>
            <a:xfrm>
              <a:off x="1113245" y="3727515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概率最大值</a:t>
              </a:r>
              <a:endParaRPr 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7951E82-7665-39F3-ADD3-E979FB70035D}"/>
                </a:ext>
              </a:extLst>
            </p:cNvPr>
            <p:cNvSpPr txBox="1"/>
            <p:nvPr/>
          </p:nvSpPr>
          <p:spPr>
            <a:xfrm>
              <a:off x="1203013" y="4760602"/>
              <a:ext cx="12490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0" i="0">
                  <a:solidFill>
                    <a:srgbClr val="222222"/>
                  </a:solidFill>
                  <a:effectLst/>
                  <a:latin typeface="Helvetica" panose="020B0604020202020204" pitchFamily="34" charset="0"/>
                </a:rPr>
                <a:t>logits </a:t>
              </a:r>
              <a:r>
                <a:rPr lang="zh-CN" altLang="en-US" b="0" i="0">
                  <a:solidFill>
                    <a:srgbClr val="222222"/>
                  </a:solidFill>
                  <a:effectLst/>
                  <a:latin typeface="Helvetica" panose="020B0604020202020204" pitchFamily="34" charset="0"/>
                </a:rPr>
                <a:t>向量</a:t>
              </a:r>
              <a:endParaRPr 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154E03-4EEA-40CC-A290-3183EA92D610}"/>
                </a:ext>
              </a:extLst>
            </p:cNvPr>
            <p:cNvSpPr txBox="1"/>
            <p:nvPr/>
          </p:nvSpPr>
          <p:spPr>
            <a:xfrm>
              <a:off x="882413" y="575185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解码器输出值</a:t>
              </a:r>
              <a:endParaRPr 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6198BEA-1236-CC33-0069-0F0C3B695D7B}"/>
                </a:ext>
              </a:extLst>
            </p:cNvPr>
            <p:cNvSpPr txBox="1"/>
            <p:nvPr/>
          </p:nvSpPr>
          <p:spPr>
            <a:xfrm>
              <a:off x="5383315" y="4806768"/>
              <a:ext cx="9348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10,000</a:t>
              </a:r>
              <a:r>
                <a:rPr lang="zh-CN" altLang="en-US" sz="1200"/>
                <a:t>单词</a:t>
              </a:r>
              <a:endParaRPr lang="en-US" sz="120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0EE426A-C1E2-CAB4-1390-D731A88E8BE3}"/>
              </a:ext>
            </a:extLst>
          </p:cNvPr>
          <p:cNvGrpSpPr/>
          <p:nvPr/>
        </p:nvGrpSpPr>
        <p:grpSpPr>
          <a:xfrm>
            <a:off x="7046991" y="2523392"/>
            <a:ext cx="4791116" cy="3736401"/>
            <a:chOff x="7046991" y="2523392"/>
            <a:chExt cx="4791116" cy="3736401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EA4C4396-6CE7-69FA-FFA8-A024AA9DC85D}"/>
                </a:ext>
              </a:extLst>
            </p:cNvPr>
            <p:cNvGrpSpPr/>
            <p:nvPr/>
          </p:nvGrpSpPr>
          <p:grpSpPr>
            <a:xfrm>
              <a:off x="7046991" y="2523392"/>
              <a:ext cx="4791116" cy="3736401"/>
              <a:chOff x="6971490" y="2679757"/>
              <a:chExt cx="4791116" cy="3736401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99F9DF74-0A15-5D6D-7EC8-9E454E8898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71490" y="2735053"/>
                <a:ext cx="4747851" cy="3681105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46A39FE-7329-EAEB-7972-0370F775D3B2}"/>
                  </a:ext>
                </a:extLst>
              </p:cNvPr>
              <p:cNvSpPr txBox="1"/>
              <p:nvPr/>
            </p:nvSpPr>
            <p:spPr>
              <a:xfrm>
                <a:off x="9084517" y="2679757"/>
                <a:ext cx="26780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b="0" i="0">
                    <a:solidFill>
                      <a:schemeClr val="accent1"/>
                    </a:solidFill>
                    <a:effectLst/>
                    <a:latin typeface="Helvetica" panose="020B0604020202020204" pitchFamily="34" charset="0"/>
                  </a:rPr>
                  <a:t>假设词典中</a:t>
                </a:r>
                <a:r>
                  <a:rPr lang="zh-CN" altLang="en-US">
                    <a:solidFill>
                      <a:schemeClr val="accent1"/>
                    </a:solidFill>
                    <a:latin typeface="Helvetica" panose="020B0604020202020204" pitchFamily="34" charset="0"/>
                  </a:rPr>
                  <a:t>单词数量 </a:t>
                </a:r>
                <a:r>
                  <a:rPr lang="en-US" altLang="zh-CN">
                    <a:solidFill>
                      <a:schemeClr val="accent1"/>
                    </a:solidFill>
                    <a:latin typeface="Helvetica" panose="020B0604020202020204" pitchFamily="34" charset="0"/>
                  </a:rPr>
                  <a:t>= 6</a:t>
                </a:r>
                <a:endParaRPr 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3C17416-162D-77DD-8C09-C447EB73E69E}"/>
                </a:ext>
              </a:extLst>
            </p:cNvPr>
            <p:cNvSpPr txBox="1"/>
            <p:nvPr/>
          </p:nvSpPr>
          <p:spPr>
            <a:xfrm>
              <a:off x="8368147" y="3178951"/>
              <a:ext cx="25122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>
                  <a:solidFill>
                    <a:schemeClr val="bg1">
                      <a:lumMod val="65000"/>
                    </a:schemeClr>
                  </a:solidFill>
                </a:rPr>
                <a:t>1          2          3          4          5         6</a:t>
              </a: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093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30234-B6A0-86BF-AE34-B38659A10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09121B-489A-4492-F922-8C481D2DA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解析 </a:t>
            </a:r>
            <a:r>
              <a:rPr lang="en-US" altLang="zh-CN" spc="0">
                <a:solidFill>
                  <a:schemeClr val="bg1">
                    <a:lumMod val="50000"/>
                  </a:schemeClr>
                </a:solidFill>
              </a:rPr>
              <a:t>Tranformer</a:t>
            </a:r>
            <a:r>
              <a:rPr lang="zh-CN" altLang="en-US" spc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zh-CN" altLang="en-US" spc="0"/>
              <a:t>编码器</a:t>
            </a:r>
            <a:r>
              <a:rPr lang="en-US" altLang="zh-CN" spc="0"/>
              <a:t>+</a:t>
            </a:r>
            <a:r>
              <a:rPr lang="zh-CN" altLang="en-US" spc="0"/>
              <a:t>解码器</a:t>
            </a:r>
            <a:endParaRPr lang="en-US" spc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AB3DC8A-7080-501C-844B-06EEDE92FE10}"/>
              </a:ext>
            </a:extLst>
          </p:cNvPr>
          <p:cNvSpPr txBox="1"/>
          <p:nvPr/>
        </p:nvSpPr>
        <p:spPr>
          <a:xfrm>
            <a:off x="3334167" y="1048694"/>
            <a:ext cx="1184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00"/>
              <a:t>编码器</a:t>
            </a:r>
            <a:endParaRPr lang="en-US" sz="260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23E2A8F-7AAC-73A3-4A85-82FD132D9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15" y="1771880"/>
            <a:ext cx="8478863" cy="48176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5DDEB84-19EB-C3CD-CA8D-470DEBAA3A2D}"/>
              </a:ext>
            </a:extLst>
          </p:cNvPr>
          <p:cNvSpPr txBox="1"/>
          <p:nvPr/>
        </p:nvSpPr>
        <p:spPr>
          <a:xfrm>
            <a:off x="7503496" y="1048694"/>
            <a:ext cx="1184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00"/>
              <a:t>解码器</a:t>
            </a:r>
            <a:endParaRPr lang="en-US" sz="26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2855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CFABE3-75F9-3F5B-41DD-5150A878F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训练、预测</a:t>
            </a:r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C77C02-A05D-7C13-AD71-3CA7155A7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3"/>
          <a:stretch/>
        </p:blipFill>
        <p:spPr>
          <a:xfrm>
            <a:off x="3158033" y="1485080"/>
            <a:ext cx="6096000" cy="45969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E540F46-4134-B8EC-9466-351735C78A26}"/>
              </a:ext>
            </a:extLst>
          </p:cNvPr>
          <p:cNvSpPr txBox="1"/>
          <p:nvPr/>
        </p:nvSpPr>
        <p:spPr>
          <a:xfrm>
            <a:off x="9890620" y="224215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并行</a:t>
            </a:r>
            <a:endParaRPr lang="en-US" sz="2400" b="1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375D3B-8FDD-EF5A-48F5-3AC15F3A0006}"/>
              </a:ext>
            </a:extLst>
          </p:cNvPr>
          <p:cNvSpPr txBox="1"/>
          <p:nvPr/>
        </p:nvSpPr>
        <p:spPr>
          <a:xfrm>
            <a:off x="9918114" y="447870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串行</a:t>
            </a:r>
            <a:endParaRPr lang="en-US" sz="2400" b="1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6F0814B-51A4-B811-CE8A-AD368381D520}"/>
              </a:ext>
            </a:extLst>
          </p:cNvPr>
          <p:cNvSpPr txBox="1"/>
          <p:nvPr/>
        </p:nvSpPr>
        <p:spPr>
          <a:xfrm>
            <a:off x="9781309" y="5001923"/>
            <a:ext cx="16810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/>
              <a:t>不用</a:t>
            </a:r>
            <a:r>
              <a:rPr lang="en-US" altLang="zh-CN" sz="2400"/>
              <a:t>Mask</a:t>
            </a:r>
            <a:endParaRPr lang="en-US" sz="24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5361A8-CCAB-D8A1-6E0D-A40C48A0270D}"/>
              </a:ext>
            </a:extLst>
          </p:cNvPr>
          <p:cNvSpPr txBox="1"/>
          <p:nvPr/>
        </p:nvSpPr>
        <p:spPr>
          <a:xfrm>
            <a:off x="1781815" y="2454586"/>
            <a:ext cx="11561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/>
              <a:t>训 练</a:t>
            </a:r>
            <a:endParaRPr lang="en-US" sz="320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4299D5B-ADE0-C490-3853-9531A38F3769}"/>
              </a:ext>
            </a:extLst>
          </p:cNvPr>
          <p:cNvSpPr txBox="1"/>
          <p:nvPr/>
        </p:nvSpPr>
        <p:spPr>
          <a:xfrm>
            <a:off x="1781815" y="4611111"/>
            <a:ext cx="11561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/>
              <a:t>预 测</a:t>
            </a:r>
            <a:endParaRPr lang="en-US" sz="32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37FC79D-B975-6943-04BA-ED1E42C63DB8}"/>
              </a:ext>
            </a:extLst>
          </p:cNvPr>
          <p:cNvSpPr txBox="1"/>
          <p:nvPr/>
        </p:nvSpPr>
        <p:spPr>
          <a:xfrm>
            <a:off x="9781310" y="2789981"/>
            <a:ext cx="16810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/>
              <a:t>用</a:t>
            </a:r>
            <a:r>
              <a:rPr lang="en-US" altLang="zh-CN" sz="2400"/>
              <a:t>Mask</a:t>
            </a:r>
            <a:endParaRPr lang="en-US" sz="24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49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328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4A523-70B2-7AC1-59BD-999CB5950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CNN</a:t>
            </a:r>
            <a:r>
              <a:rPr lang="zh-CN" altLang="en-US"/>
              <a:t> </a:t>
            </a:r>
            <a:r>
              <a:rPr lang="en-US" altLang="zh-CN"/>
              <a:t>                       RNN</a:t>
            </a:r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C238111-D600-6743-B0F8-08CFE4148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751" y="2120780"/>
            <a:ext cx="5018044" cy="25680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CD829E6-3DA1-3DE6-2747-B2656E43E21B}"/>
              </a:ext>
            </a:extLst>
          </p:cNvPr>
          <p:cNvSpPr txBox="1"/>
          <p:nvPr/>
        </p:nvSpPr>
        <p:spPr>
          <a:xfrm>
            <a:off x="2261791" y="4223482"/>
            <a:ext cx="989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VGG16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27" name="组合 126">
            <a:extLst>
              <a:ext uri="{FF2B5EF4-FFF2-40B4-BE49-F238E27FC236}">
                <a16:creationId xmlns:a16="http://schemas.microsoft.com/office/drawing/2014/main" id="{A616D2F6-658C-D359-60E6-F6C39E6BC56B}"/>
              </a:ext>
            </a:extLst>
          </p:cNvPr>
          <p:cNvGrpSpPr/>
          <p:nvPr/>
        </p:nvGrpSpPr>
        <p:grpSpPr>
          <a:xfrm>
            <a:off x="590750" y="1141736"/>
            <a:ext cx="5396614" cy="768755"/>
            <a:chOff x="590750" y="1141736"/>
            <a:chExt cx="5396614" cy="768755"/>
          </a:xfrm>
        </p:grpSpPr>
        <p:sp>
          <p:nvSpPr>
            <p:cNvPr id="6" name="左大括号 5">
              <a:extLst>
                <a:ext uri="{FF2B5EF4-FFF2-40B4-BE49-F238E27FC236}">
                  <a16:creationId xmlns:a16="http://schemas.microsoft.com/office/drawing/2014/main" id="{552C44A4-4983-04DE-1310-12509611E33B}"/>
                </a:ext>
              </a:extLst>
            </p:cNvPr>
            <p:cNvSpPr/>
            <p:nvPr/>
          </p:nvSpPr>
          <p:spPr>
            <a:xfrm rot="5400000">
              <a:off x="2752267" y="435051"/>
              <a:ext cx="207680" cy="2743200"/>
            </a:xfrm>
            <a:prstGeom prst="leftBrace">
              <a:avLst>
                <a:gd name="adj1" fmla="val 32286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86A2688-9B3D-E385-DB1B-7C63F1398658}"/>
                </a:ext>
              </a:extLst>
            </p:cNvPr>
            <p:cNvSpPr txBox="1"/>
            <p:nvPr/>
          </p:nvSpPr>
          <p:spPr>
            <a:xfrm>
              <a:off x="2302108" y="1141736"/>
              <a:ext cx="11079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</a:rPr>
                <a:t>编码器</a:t>
              </a:r>
              <a:endParaRPr lang="en-US" sz="2400" b="1">
                <a:solidFill>
                  <a:schemeClr val="accent1"/>
                </a:solidFill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EA6BA72-FAE0-E85F-E0D3-ABDFA2D49EF5}"/>
                </a:ext>
              </a:extLst>
            </p:cNvPr>
            <p:cNvSpPr txBox="1"/>
            <p:nvPr/>
          </p:nvSpPr>
          <p:spPr>
            <a:xfrm>
              <a:off x="590750" y="117251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>
                  <a:solidFill>
                    <a:schemeClr val="accent1"/>
                  </a:solidFill>
                </a:rPr>
                <a:t>输入</a:t>
              </a:r>
              <a:endParaRPr lang="en-US" sz="2000">
                <a:solidFill>
                  <a:schemeClr val="accent1"/>
                </a:solidFill>
              </a:endParaRPr>
            </a:p>
          </p:txBody>
        </p:sp>
        <p:sp>
          <p:nvSpPr>
            <p:cNvPr id="12" name="左大括号 11">
              <a:extLst>
                <a:ext uri="{FF2B5EF4-FFF2-40B4-BE49-F238E27FC236}">
                  <a16:creationId xmlns:a16="http://schemas.microsoft.com/office/drawing/2014/main" id="{50F43153-5749-D4C7-E172-E7D3ABF02798}"/>
                </a:ext>
              </a:extLst>
            </p:cNvPr>
            <p:cNvSpPr/>
            <p:nvPr/>
          </p:nvSpPr>
          <p:spPr>
            <a:xfrm rot="5400000">
              <a:off x="4631136" y="1395171"/>
              <a:ext cx="207680" cy="822960"/>
            </a:xfrm>
            <a:prstGeom prst="leftBrace">
              <a:avLst>
                <a:gd name="adj1" fmla="val 32286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B5A5C29-86FE-50B3-A39D-D269F6D62CD7}"/>
                </a:ext>
              </a:extLst>
            </p:cNvPr>
            <p:cNvSpPr txBox="1"/>
            <p:nvPr/>
          </p:nvSpPr>
          <p:spPr>
            <a:xfrm>
              <a:off x="4180978" y="1141736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</a:rPr>
                <a:t>解码器</a:t>
              </a:r>
              <a:endParaRPr lang="en-US" sz="2400" b="1">
                <a:solidFill>
                  <a:schemeClr val="accent1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683DDBF-F5AB-BAFE-00B2-BAF6BC4495BE}"/>
                </a:ext>
              </a:extLst>
            </p:cNvPr>
            <p:cNvSpPr txBox="1"/>
            <p:nvPr/>
          </p:nvSpPr>
          <p:spPr>
            <a:xfrm>
              <a:off x="5289737" y="117251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>
                  <a:solidFill>
                    <a:schemeClr val="accent1"/>
                  </a:solidFill>
                </a:rPr>
                <a:t>输出</a:t>
              </a:r>
              <a:endParaRPr lang="en-US" sz="200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69250C5E-3F86-5A6A-575E-2332CE248130}"/>
              </a:ext>
            </a:extLst>
          </p:cNvPr>
          <p:cNvGrpSpPr/>
          <p:nvPr/>
        </p:nvGrpSpPr>
        <p:grpSpPr>
          <a:xfrm>
            <a:off x="6449625" y="1331800"/>
            <a:ext cx="5458173" cy="4865673"/>
            <a:chOff x="6449625" y="1331800"/>
            <a:chExt cx="5458173" cy="4865673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8C4C57B7-3FDF-014F-7DDB-59E101CFBB0D}"/>
                </a:ext>
              </a:extLst>
            </p:cNvPr>
            <p:cNvGrpSpPr/>
            <p:nvPr/>
          </p:nvGrpSpPr>
          <p:grpSpPr>
            <a:xfrm>
              <a:off x="6449625" y="1349999"/>
              <a:ext cx="3953641" cy="2843447"/>
              <a:chOff x="5871894" y="1219239"/>
              <a:chExt cx="3953641" cy="2843447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B73EF821-D926-D8E1-36A6-086943B35527}"/>
                  </a:ext>
                </a:extLst>
              </p:cNvPr>
              <p:cNvSpPr/>
              <p:nvPr/>
            </p:nvSpPr>
            <p:spPr>
              <a:xfrm>
                <a:off x="7971618" y="2480567"/>
                <a:ext cx="365760" cy="27432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矩形 91">
                <a:extLst>
                  <a:ext uri="{FF2B5EF4-FFF2-40B4-BE49-F238E27FC236}">
                    <a16:creationId xmlns:a16="http://schemas.microsoft.com/office/drawing/2014/main" id="{BD54AF0A-B261-6721-132C-67032ADCCA48}"/>
                  </a:ext>
                </a:extLst>
              </p:cNvPr>
              <p:cNvSpPr/>
              <p:nvPr/>
            </p:nvSpPr>
            <p:spPr>
              <a:xfrm>
                <a:off x="8645554" y="2480567"/>
                <a:ext cx="365760" cy="27432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61B2A0D8-DC88-48EC-1B44-4FCD8DB510EE}"/>
                  </a:ext>
                </a:extLst>
              </p:cNvPr>
              <p:cNvSpPr/>
              <p:nvPr/>
            </p:nvSpPr>
            <p:spPr>
              <a:xfrm>
                <a:off x="9319490" y="2480567"/>
                <a:ext cx="365760" cy="27432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02ABB442-C37F-FCE9-0797-BCDD8DA3C995}"/>
                  </a:ext>
                </a:extLst>
              </p:cNvPr>
              <p:cNvSpPr/>
              <p:nvPr/>
            </p:nvSpPr>
            <p:spPr>
              <a:xfrm>
                <a:off x="7971618" y="3081657"/>
                <a:ext cx="365760" cy="274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CCD23F4A-B748-3FC4-FB33-8A21DC543C6C}"/>
                  </a:ext>
                </a:extLst>
              </p:cNvPr>
              <p:cNvSpPr/>
              <p:nvPr/>
            </p:nvSpPr>
            <p:spPr>
              <a:xfrm>
                <a:off x="8645554" y="3081657"/>
                <a:ext cx="365760" cy="274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910BFF66-68E3-4431-3E16-F1EC4760D48F}"/>
                  </a:ext>
                </a:extLst>
              </p:cNvPr>
              <p:cNvSpPr/>
              <p:nvPr/>
            </p:nvSpPr>
            <p:spPr>
              <a:xfrm>
                <a:off x="9319490" y="3081657"/>
                <a:ext cx="365760" cy="274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1ACBA5BC-1F11-2927-9178-062E3245EDBA}"/>
                  </a:ext>
                </a:extLst>
              </p:cNvPr>
              <p:cNvSpPr/>
              <p:nvPr/>
            </p:nvSpPr>
            <p:spPr>
              <a:xfrm>
                <a:off x="9319490" y="1879477"/>
                <a:ext cx="365760" cy="27432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8" name="直接箭头连接符 97">
                <a:extLst>
                  <a:ext uri="{FF2B5EF4-FFF2-40B4-BE49-F238E27FC236}">
                    <a16:creationId xmlns:a16="http://schemas.microsoft.com/office/drawing/2014/main" id="{76627010-F1DC-F67F-2999-08A68C9003BD}"/>
                  </a:ext>
                </a:extLst>
              </p:cNvPr>
              <p:cNvCxnSpPr>
                <a:stCxn id="91" idx="3"/>
                <a:endCxn id="92" idx="1"/>
              </p:cNvCxnSpPr>
              <p:nvPr/>
            </p:nvCxnSpPr>
            <p:spPr>
              <a:xfrm>
                <a:off x="8337378" y="2617727"/>
                <a:ext cx="308176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箭头连接符 98">
                <a:extLst>
                  <a:ext uri="{FF2B5EF4-FFF2-40B4-BE49-F238E27FC236}">
                    <a16:creationId xmlns:a16="http://schemas.microsoft.com/office/drawing/2014/main" id="{390B7885-1E91-8CF6-6AF0-FA4B0847BE50}"/>
                  </a:ext>
                </a:extLst>
              </p:cNvPr>
              <p:cNvCxnSpPr>
                <a:cxnSpLocks/>
                <a:stCxn id="92" idx="3"/>
                <a:endCxn id="93" idx="1"/>
              </p:cNvCxnSpPr>
              <p:nvPr/>
            </p:nvCxnSpPr>
            <p:spPr>
              <a:xfrm>
                <a:off x="9011314" y="2617727"/>
                <a:ext cx="308176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箭头连接符 99">
                <a:extLst>
                  <a:ext uri="{FF2B5EF4-FFF2-40B4-BE49-F238E27FC236}">
                    <a16:creationId xmlns:a16="http://schemas.microsoft.com/office/drawing/2014/main" id="{D72C2E63-A5AD-6D7B-A062-B7F1B9DDB107}"/>
                  </a:ext>
                </a:extLst>
              </p:cNvPr>
              <p:cNvCxnSpPr>
                <a:cxnSpLocks/>
                <a:stCxn id="93" idx="0"/>
                <a:endCxn id="97" idx="2"/>
              </p:cNvCxnSpPr>
              <p:nvPr/>
            </p:nvCxnSpPr>
            <p:spPr>
              <a:xfrm flipV="1">
                <a:off x="9502370" y="2153797"/>
                <a:ext cx="0" cy="32677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箭头连接符 100">
                <a:extLst>
                  <a:ext uri="{FF2B5EF4-FFF2-40B4-BE49-F238E27FC236}">
                    <a16:creationId xmlns:a16="http://schemas.microsoft.com/office/drawing/2014/main" id="{8D296D8A-FB70-56CC-C786-C1D74389B79F}"/>
                  </a:ext>
                </a:extLst>
              </p:cNvPr>
              <p:cNvCxnSpPr>
                <a:cxnSpLocks/>
                <a:stCxn id="96" idx="0"/>
                <a:endCxn id="93" idx="2"/>
              </p:cNvCxnSpPr>
              <p:nvPr/>
            </p:nvCxnSpPr>
            <p:spPr>
              <a:xfrm flipV="1">
                <a:off x="9502370" y="2754887"/>
                <a:ext cx="0" cy="32677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箭头连接符 101">
                <a:extLst>
                  <a:ext uri="{FF2B5EF4-FFF2-40B4-BE49-F238E27FC236}">
                    <a16:creationId xmlns:a16="http://schemas.microsoft.com/office/drawing/2014/main" id="{D18BA494-FD70-1AF3-18BC-2A8FA6501C00}"/>
                  </a:ext>
                </a:extLst>
              </p:cNvPr>
              <p:cNvCxnSpPr>
                <a:cxnSpLocks/>
                <a:stCxn id="110" idx="0"/>
                <a:endCxn id="96" idx="2"/>
              </p:cNvCxnSpPr>
              <p:nvPr/>
            </p:nvCxnSpPr>
            <p:spPr>
              <a:xfrm flipV="1">
                <a:off x="9502369" y="3355977"/>
                <a:ext cx="1" cy="33737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箭头连接符 102">
                <a:extLst>
                  <a:ext uri="{FF2B5EF4-FFF2-40B4-BE49-F238E27FC236}">
                    <a16:creationId xmlns:a16="http://schemas.microsoft.com/office/drawing/2014/main" id="{F66DD9CD-F99B-8ECD-9DC5-13804DC854E7}"/>
                  </a:ext>
                </a:extLst>
              </p:cNvPr>
              <p:cNvCxnSpPr>
                <a:cxnSpLocks/>
                <a:stCxn id="95" idx="0"/>
                <a:endCxn id="92" idx="2"/>
              </p:cNvCxnSpPr>
              <p:nvPr/>
            </p:nvCxnSpPr>
            <p:spPr>
              <a:xfrm flipV="1">
                <a:off x="8828434" y="2754887"/>
                <a:ext cx="0" cy="32677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箭头连接符 103">
                <a:extLst>
                  <a:ext uri="{FF2B5EF4-FFF2-40B4-BE49-F238E27FC236}">
                    <a16:creationId xmlns:a16="http://schemas.microsoft.com/office/drawing/2014/main" id="{A821E6B5-D0AD-A438-2D34-520D345A7156}"/>
                  </a:ext>
                </a:extLst>
              </p:cNvPr>
              <p:cNvCxnSpPr>
                <a:cxnSpLocks/>
                <a:stCxn id="94" idx="0"/>
                <a:endCxn id="91" idx="2"/>
              </p:cNvCxnSpPr>
              <p:nvPr/>
            </p:nvCxnSpPr>
            <p:spPr>
              <a:xfrm flipV="1">
                <a:off x="8154498" y="2754887"/>
                <a:ext cx="0" cy="32677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箭头连接符 104">
                <a:extLst>
                  <a:ext uri="{FF2B5EF4-FFF2-40B4-BE49-F238E27FC236}">
                    <a16:creationId xmlns:a16="http://schemas.microsoft.com/office/drawing/2014/main" id="{6E295EE3-3C09-F4C9-A2EF-6495BC11A57E}"/>
                  </a:ext>
                </a:extLst>
              </p:cNvPr>
              <p:cNvCxnSpPr>
                <a:cxnSpLocks/>
                <a:stCxn id="108" idx="0"/>
                <a:endCxn id="94" idx="2"/>
              </p:cNvCxnSpPr>
              <p:nvPr/>
            </p:nvCxnSpPr>
            <p:spPr>
              <a:xfrm flipV="1">
                <a:off x="8154498" y="3355977"/>
                <a:ext cx="0" cy="33737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箭头连接符 105">
                <a:extLst>
                  <a:ext uri="{FF2B5EF4-FFF2-40B4-BE49-F238E27FC236}">
                    <a16:creationId xmlns:a16="http://schemas.microsoft.com/office/drawing/2014/main" id="{0E44261F-FA52-496B-1686-4D8777E3A12E}"/>
                  </a:ext>
                </a:extLst>
              </p:cNvPr>
              <p:cNvCxnSpPr>
                <a:cxnSpLocks/>
                <a:stCxn id="109" idx="0"/>
                <a:endCxn id="95" idx="2"/>
              </p:cNvCxnSpPr>
              <p:nvPr/>
            </p:nvCxnSpPr>
            <p:spPr>
              <a:xfrm flipV="1">
                <a:off x="8828434" y="3355977"/>
                <a:ext cx="0" cy="33737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箭头连接符 106">
                <a:extLst>
                  <a:ext uri="{FF2B5EF4-FFF2-40B4-BE49-F238E27FC236}">
                    <a16:creationId xmlns:a16="http://schemas.microsoft.com/office/drawing/2014/main" id="{83CC1506-C442-0F75-9A6B-706CD8862A62}"/>
                  </a:ext>
                </a:extLst>
              </p:cNvPr>
              <p:cNvCxnSpPr>
                <a:cxnSpLocks/>
                <a:stCxn id="113" idx="3"/>
                <a:endCxn id="91" idx="1"/>
              </p:cNvCxnSpPr>
              <p:nvPr/>
            </p:nvCxnSpPr>
            <p:spPr>
              <a:xfrm>
                <a:off x="7665530" y="2617727"/>
                <a:ext cx="306088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BDD50B47-FB48-181C-32C8-24CF0EB3F0A1}"/>
                  </a:ext>
                </a:extLst>
              </p:cNvPr>
              <p:cNvSpPr txBox="1"/>
              <p:nvPr/>
            </p:nvSpPr>
            <p:spPr>
              <a:xfrm>
                <a:off x="7946749" y="369335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/>
                  <a:t>货</a:t>
                </a:r>
                <a:endParaRPr lang="en-US"/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6284D298-52D1-FEB6-5CA1-DB75A5174630}"/>
                  </a:ext>
                </a:extLst>
              </p:cNvPr>
              <p:cNvSpPr txBox="1"/>
              <p:nvPr/>
            </p:nvSpPr>
            <p:spPr>
              <a:xfrm>
                <a:off x="8505268" y="3693354"/>
                <a:ext cx="646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/>
                  <a:t>不错</a:t>
                </a:r>
                <a:endParaRPr lang="en-US"/>
              </a:p>
            </p:txBody>
          </p: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18A54A9A-3D27-74B6-07EC-3A2BA9C64D96}"/>
                  </a:ext>
                </a:extLst>
              </p:cNvPr>
              <p:cNvSpPr txBox="1"/>
              <p:nvPr/>
            </p:nvSpPr>
            <p:spPr>
              <a:xfrm>
                <a:off x="9294620" y="369335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/>
                  <a:t>。</a:t>
                </a:r>
                <a:endParaRPr lang="en-US"/>
              </a:p>
            </p:txBody>
          </p:sp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id="{47792F65-D201-855F-BF70-3BF06D42C7F1}"/>
                  </a:ext>
                </a:extLst>
              </p:cNvPr>
              <p:cNvSpPr txBox="1"/>
              <p:nvPr/>
            </p:nvSpPr>
            <p:spPr>
              <a:xfrm>
                <a:off x="9179204" y="1219239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/>
                  <a:t>好评</a:t>
                </a:r>
                <a:endParaRPr lang="en-US"/>
              </a:p>
            </p:txBody>
          </p:sp>
          <p:cxnSp>
            <p:nvCxnSpPr>
              <p:cNvPr id="112" name="直接箭头连接符 111">
                <a:extLst>
                  <a:ext uri="{FF2B5EF4-FFF2-40B4-BE49-F238E27FC236}">
                    <a16:creationId xmlns:a16="http://schemas.microsoft.com/office/drawing/2014/main" id="{FAD313F3-03F5-362D-3E50-B2D1E162ADB7}"/>
                  </a:ext>
                </a:extLst>
              </p:cNvPr>
              <p:cNvCxnSpPr>
                <a:cxnSpLocks/>
                <a:stCxn id="97" idx="0"/>
                <a:endCxn id="111" idx="2"/>
              </p:cNvCxnSpPr>
              <p:nvPr/>
            </p:nvCxnSpPr>
            <p:spPr>
              <a:xfrm flipV="1">
                <a:off x="9502370" y="1588571"/>
                <a:ext cx="0" cy="2909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205340E1-91DB-E277-0387-4427A5717D73}"/>
                  </a:ext>
                </a:extLst>
              </p:cNvPr>
              <p:cNvSpPr/>
              <p:nvPr/>
            </p:nvSpPr>
            <p:spPr>
              <a:xfrm>
                <a:off x="7299770" y="2480567"/>
                <a:ext cx="365760" cy="27432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矩形 113">
                <a:extLst>
                  <a:ext uri="{FF2B5EF4-FFF2-40B4-BE49-F238E27FC236}">
                    <a16:creationId xmlns:a16="http://schemas.microsoft.com/office/drawing/2014/main" id="{3797D3A6-8B29-6F42-022D-0EDF3DC88CAD}"/>
                  </a:ext>
                </a:extLst>
              </p:cNvPr>
              <p:cNvSpPr/>
              <p:nvPr/>
            </p:nvSpPr>
            <p:spPr>
              <a:xfrm>
                <a:off x="7299770" y="3081657"/>
                <a:ext cx="365760" cy="274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5" name="直接箭头连接符 114">
                <a:extLst>
                  <a:ext uri="{FF2B5EF4-FFF2-40B4-BE49-F238E27FC236}">
                    <a16:creationId xmlns:a16="http://schemas.microsoft.com/office/drawing/2014/main" id="{6065502A-D21F-916A-44F2-1D24585DD02A}"/>
                  </a:ext>
                </a:extLst>
              </p:cNvPr>
              <p:cNvCxnSpPr>
                <a:cxnSpLocks/>
                <a:stCxn id="114" idx="0"/>
                <a:endCxn id="113" idx="2"/>
              </p:cNvCxnSpPr>
              <p:nvPr/>
            </p:nvCxnSpPr>
            <p:spPr>
              <a:xfrm flipV="1">
                <a:off x="7482650" y="2754887"/>
                <a:ext cx="0" cy="32677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箭头连接符 115">
                <a:extLst>
                  <a:ext uri="{FF2B5EF4-FFF2-40B4-BE49-F238E27FC236}">
                    <a16:creationId xmlns:a16="http://schemas.microsoft.com/office/drawing/2014/main" id="{231133AF-B5F0-AEF1-FF37-3B348538B982}"/>
                  </a:ext>
                </a:extLst>
              </p:cNvPr>
              <p:cNvCxnSpPr>
                <a:cxnSpLocks/>
                <a:stCxn id="118" idx="0"/>
                <a:endCxn id="114" idx="2"/>
              </p:cNvCxnSpPr>
              <p:nvPr/>
            </p:nvCxnSpPr>
            <p:spPr>
              <a:xfrm flipV="1">
                <a:off x="7482650" y="3355977"/>
                <a:ext cx="0" cy="33737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箭头连接符 116">
                <a:extLst>
                  <a:ext uri="{FF2B5EF4-FFF2-40B4-BE49-F238E27FC236}">
                    <a16:creationId xmlns:a16="http://schemas.microsoft.com/office/drawing/2014/main" id="{2F8225D9-0A3B-8BCF-36CF-8653D946CB89}"/>
                  </a:ext>
                </a:extLst>
              </p:cNvPr>
              <p:cNvCxnSpPr/>
              <p:nvPr/>
            </p:nvCxnSpPr>
            <p:spPr>
              <a:xfrm>
                <a:off x="6991594" y="2617727"/>
                <a:ext cx="308176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文本框 117">
                <a:extLst>
                  <a:ext uri="{FF2B5EF4-FFF2-40B4-BE49-F238E27FC236}">
                    <a16:creationId xmlns:a16="http://schemas.microsoft.com/office/drawing/2014/main" id="{32CBA9FC-5A0F-A895-4506-3C64F8D803C6}"/>
                  </a:ext>
                </a:extLst>
              </p:cNvPr>
              <p:cNvSpPr txBox="1"/>
              <p:nvPr/>
            </p:nvSpPr>
            <p:spPr>
              <a:xfrm>
                <a:off x="7274901" y="369335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/>
                  <a:t>这</a:t>
                </a:r>
                <a:endParaRPr lang="en-US"/>
              </a:p>
            </p:txBody>
          </p:sp>
          <p:sp>
            <p:nvSpPr>
              <p:cNvPr id="119" name="文本框 118">
                <a:extLst>
                  <a:ext uri="{FF2B5EF4-FFF2-40B4-BE49-F238E27FC236}">
                    <a16:creationId xmlns:a16="http://schemas.microsoft.com/office/drawing/2014/main" id="{B811E85B-52AB-B2E2-D052-2EA038BF0AE3}"/>
                  </a:ext>
                </a:extLst>
              </p:cNvPr>
              <p:cNvSpPr txBox="1"/>
              <p:nvPr/>
            </p:nvSpPr>
            <p:spPr>
              <a:xfrm>
                <a:off x="5871894" y="3066458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>
                    <a:solidFill>
                      <a:schemeClr val="bg1">
                        <a:lumMod val="50000"/>
                      </a:schemeClr>
                    </a:solidFill>
                  </a:rPr>
                  <a:t>嵌入层</a:t>
                </a:r>
                <a:endParaRPr 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0" name="文本框 119">
                <a:extLst>
                  <a:ext uri="{FF2B5EF4-FFF2-40B4-BE49-F238E27FC236}">
                    <a16:creationId xmlns:a16="http://schemas.microsoft.com/office/drawing/2014/main" id="{5A56A944-2DB6-FD82-E4A0-9A9EF5676F7C}"/>
                  </a:ext>
                </a:extLst>
              </p:cNvPr>
              <p:cNvSpPr txBox="1"/>
              <p:nvPr/>
            </p:nvSpPr>
            <p:spPr>
              <a:xfrm>
                <a:off x="5933006" y="2433061"/>
                <a:ext cx="7312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>
                    <a:solidFill>
                      <a:schemeClr val="bg1">
                        <a:lumMod val="50000"/>
                      </a:schemeClr>
                    </a:solidFill>
                  </a:rPr>
                  <a:t>LSTM</a:t>
                </a:r>
                <a:endParaRPr 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28" name="组合 127">
              <a:extLst>
                <a:ext uri="{FF2B5EF4-FFF2-40B4-BE49-F238E27FC236}">
                  <a16:creationId xmlns:a16="http://schemas.microsoft.com/office/drawing/2014/main" id="{A1C07B6E-78D5-901D-C018-11F9F0E53031}"/>
                </a:ext>
              </a:extLst>
            </p:cNvPr>
            <p:cNvGrpSpPr/>
            <p:nvPr/>
          </p:nvGrpSpPr>
          <p:grpSpPr>
            <a:xfrm>
              <a:off x="10601608" y="1331800"/>
              <a:ext cx="1306190" cy="2861646"/>
              <a:chOff x="10601608" y="1331800"/>
              <a:chExt cx="1306190" cy="2861646"/>
            </a:xfrm>
          </p:grpSpPr>
          <p:sp>
            <p:nvSpPr>
              <p:cNvPr id="85" name="右大括号 84">
                <a:extLst>
                  <a:ext uri="{FF2B5EF4-FFF2-40B4-BE49-F238E27FC236}">
                    <a16:creationId xmlns:a16="http://schemas.microsoft.com/office/drawing/2014/main" id="{B9CF0A64-8401-63DE-DDF4-2A570DD8F7B8}"/>
                  </a:ext>
                </a:extLst>
              </p:cNvPr>
              <p:cNvSpPr/>
              <p:nvPr/>
            </p:nvSpPr>
            <p:spPr>
              <a:xfrm>
                <a:off x="10601608" y="2609086"/>
                <a:ext cx="150336" cy="914400"/>
              </a:xfrm>
              <a:prstGeom prst="rightBrace">
                <a:avLst>
                  <a:gd name="adj1" fmla="val 30722"/>
                  <a:gd name="adj2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BF3845F4-D0AC-D00A-AD4E-0769BD817495}"/>
                  </a:ext>
                </a:extLst>
              </p:cNvPr>
              <p:cNvSpPr txBox="1"/>
              <p:nvPr/>
            </p:nvSpPr>
            <p:spPr>
              <a:xfrm>
                <a:off x="10799801" y="2832071"/>
                <a:ext cx="110799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b="1">
                    <a:solidFill>
                      <a:schemeClr val="accent1"/>
                    </a:solidFill>
                  </a:rPr>
                  <a:t>编码器</a:t>
                </a:r>
                <a:endParaRPr lang="en-US" sz="2400" b="1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7" name="文本框 86">
                <a:extLst>
                  <a:ext uri="{FF2B5EF4-FFF2-40B4-BE49-F238E27FC236}">
                    <a16:creationId xmlns:a16="http://schemas.microsoft.com/office/drawing/2014/main" id="{4222EDF5-41F6-FEB8-3FE2-9D85F9C6C91C}"/>
                  </a:ext>
                </a:extLst>
              </p:cNvPr>
              <p:cNvSpPr txBox="1"/>
              <p:nvPr/>
            </p:nvSpPr>
            <p:spPr>
              <a:xfrm>
                <a:off x="10797541" y="1916564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b="1">
                    <a:solidFill>
                      <a:schemeClr val="accent1"/>
                    </a:solidFill>
                  </a:rPr>
                  <a:t>解码器</a:t>
                </a:r>
                <a:endParaRPr lang="en-US" sz="2400" b="1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8" name="右大括号 87">
                <a:extLst>
                  <a:ext uri="{FF2B5EF4-FFF2-40B4-BE49-F238E27FC236}">
                    <a16:creationId xmlns:a16="http://schemas.microsoft.com/office/drawing/2014/main" id="{A940ECD8-2E87-5685-BACA-8E6A52E15FD3}"/>
                  </a:ext>
                </a:extLst>
              </p:cNvPr>
              <p:cNvSpPr/>
              <p:nvPr/>
            </p:nvSpPr>
            <p:spPr>
              <a:xfrm>
                <a:off x="10614660" y="1971247"/>
                <a:ext cx="150336" cy="365760"/>
              </a:xfrm>
              <a:prstGeom prst="rightBrace">
                <a:avLst>
                  <a:gd name="adj1" fmla="val 30722"/>
                  <a:gd name="adj2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5D5F2193-6022-E2E1-E732-68437C93112A}"/>
                  </a:ext>
                </a:extLst>
              </p:cNvPr>
              <p:cNvSpPr txBox="1"/>
              <p:nvPr/>
            </p:nvSpPr>
            <p:spPr>
              <a:xfrm>
                <a:off x="11002725" y="3793336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000">
                    <a:solidFill>
                      <a:schemeClr val="accent1"/>
                    </a:solidFill>
                  </a:rPr>
                  <a:t>输入</a:t>
                </a:r>
                <a:endParaRPr 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18F128A7-CE6D-EFAA-E5B0-2430F5614DA9}"/>
                  </a:ext>
                </a:extLst>
              </p:cNvPr>
              <p:cNvSpPr txBox="1"/>
              <p:nvPr/>
            </p:nvSpPr>
            <p:spPr>
              <a:xfrm>
                <a:off x="11002724" y="1331800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000">
                    <a:solidFill>
                      <a:schemeClr val="accent1"/>
                    </a:solidFill>
                  </a:rPr>
                  <a:t>输出</a:t>
                </a:r>
                <a:endParaRPr lang="en-US" sz="200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C2F1E40E-8F58-5310-1906-D5886B57C17E}"/>
                </a:ext>
              </a:extLst>
            </p:cNvPr>
            <p:cNvSpPr txBox="1"/>
            <p:nvPr/>
          </p:nvSpPr>
          <p:spPr>
            <a:xfrm>
              <a:off x="7081628" y="5141030"/>
              <a:ext cx="4573017" cy="1056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b="1">
                  <a:solidFill>
                    <a:schemeClr val="accent1"/>
                  </a:solidFill>
                </a:rPr>
                <a:t>编码器</a:t>
              </a:r>
              <a:r>
                <a:rPr lang="zh-CN" altLang="en-US" sz="2200"/>
                <a:t>：将输入</a:t>
              </a:r>
              <a:r>
                <a:rPr lang="en-US" altLang="zh-CN" sz="2200"/>
                <a:t>(</a:t>
              </a:r>
              <a:r>
                <a:rPr lang="zh-CN" altLang="en-US" sz="2200"/>
                <a:t>文本</a:t>
              </a:r>
              <a:r>
                <a:rPr lang="en-US" altLang="zh-CN" sz="2200"/>
                <a:t>)</a:t>
              </a:r>
              <a:r>
                <a:rPr lang="zh-CN" altLang="en-US" sz="2200"/>
                <a:t>表示成向量</a:t>
              </a:r>
              <a:endParaRPr lang="en-US" altLang="zh-CN" sz="2200"/>
            </a:p>
            <a:p>
              <a:pPr>
                <a:lnSpc>
                  <a:spcPct val="150000"/>
                </a:lnSpc>
              </a:pPr>
              <a:r>
                <a:rPr lang="zh-CN" altLang="en-US" sz="2200" b="1">
                  <a:solidFill>
                    <a:schemeClr val="accent1"/>
                  </a:solidFill>
                </a:rPr>
                <a:t>解码器</a:t>
              </a:r>
              <a:r>
                <a:rPr lang="zh-CN" altLang="en-US" sz="2200"/>
                <a:t>：将向量表示成输出</a:t>
              </a:r>
              <a:endParaRPr lang="en-US" sz="2200"/>
            </a:p>
          </p:txBody>
        </p:sp>
      </p:grpSp>
      <p:sp>
        <p:nvSpPr>
          <p:cNvPr id="126" name="文本框 125">
            <a:extLst>
              <a:ext uri="{FF2B5EF4-FFF2-40B4-BE49-F238E27FC236}">
                <a16:creationId xmlns:a16="http://schemas.microsoft.com/office/drawing/2014/main" id="{59AD860C-5BD7-DC62-2E84-F4F31AC79EBB}"/>
              </a:ext>
            </a:extLst>
          </p:cNvPr>
          <p:cNvSpPr txBox="1"/>
          <p:nvPr/>
        </p:nvSpPr>
        <p:spPr>
          <a:xfrm>
            <a:off x="444564" y="5141030"/>
            <a:ext cx="6111088" cy="1056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>
                <a:solidFill>
                  <a:schemeClr val="accent1"/>
                </a:solidFill>
              </a:rPr>
              <a:t>编码器</a:t>
            </a:r>
            <a:r>
              <a:rPr lang="zh-CN" altLang="en-US" sz="2200"/>
              <a:t>：将输入</a:t>
            </a:r>
            <a:r>
              <a:rPr lang="en-US" altLang="zh-CN" sz="2200"/>
              <a:t>(</a:t>
            </a:r>
            <a:r>
              <a:rPr lang="zh-CN" altLang="en-US" sz="2200"/>
              <a:t>图像</a:t>
            </a:r>
            <a:r>
              <a:rPr lang="en-US" altLang="zh-CN" sz="2200"/>
              <a:t>)</a:t>
            </a:r>
            <a:r>
              <a:rPr lang="zh-CN" altLang="en-US" sz="2200"/>
              <a:t>表示成中间表达式</a:t>
            </a:r>
            <a:r>
              <a:rPr lang="en-US" altLang="zh-CN" sz="2200"/>
              <a:t>(</a:t>
            </a:r>
            <a:r>
              <a:rPr lang="zh-CN" altLang="en-US" sz="2200"/>
              <a:t>特征</a:t>
            </a:r>
            <a:r>
              <a:rPr lang="en-US" altLang="zh-CN" sz="2200"/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200" b="1">
                <a:solidFill>
                  <a:schemeClr val="accent1"/>
                </a:solidFill>
              </a:rPr>
              <a:t>解码器</a:t>
            </a:r>
            <a:r>
              <a:rPr lang="zh-CN" altLang="en-US" sz="2200"/>
              <a:t>：将中间表达式表示</a:t>
            </a:r>
            <a:r>
              <a:rPr lang="en-US" altLang="zh-CN" sz="2200"/>
              <a:t>(</a:t>
            </a:r>
            <a:r>
              <a:rPr lang="zh-CN" altLang="en-US" sz="2200"/>
              <a:t>解码</a:t>
            </a:r>
            <a:r>
              <a:rPr lang="en-US" altLang="zh-CN" sz="2200"/>
              <a:t>)</a:t>
            </a:r>
            <a:r>
              <a:rPr lang="zh-CN" altLang="en-US" sz="2200"/>
              <a:t>成输出</a:t>
            </a:r>
            <a:endParaRPr lang="en-US" sz="22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864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16E8A-D4D8-2ACA-0D0D-48C742F9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0"/>
              <a:t>Tranformer </a:t>
            </a:r>
            <a:r>
              <a:rPr lang="zh-CN" altLang="en-US"/>
              <a:t>流程图</a:t>
            </a:r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59DD854-806B-3A0B-E92A-9AE5C378D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207" y="1034249"/>
            <a:ext cx="3923235" cy="568722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6DF2577-2788-3600-3DD7-CB7B601D3937}"/>
              </a:ext>
            </a:extLst>
          </p:cNvPr>
          <p:cNvSpPr txBox="1"/>
          <p:nvPr/>
        </p:nvSpPr>
        <p:spPr>
          <a:xfrm>
            <a:off x="6780139" y="1034249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输出下一个单词的概率</a:t>
            </a:r>
            <a:endParaRPr 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20772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598FB4-34E6-BC85-A973-46F1C55F3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Transformer</a:t>
            </a:r>
            <a:r>
              <a:rPr lang="en-US"/>
              <a:t> </a:t>
            </a:r>
            <a:r>
              <a:rPr lang="zh-CN" altLang="en-US"/>
              <a:t>英译法</a:t>
            </a:r>
            <a:endParaRPr lang="en-US"/>
          </a:p>
        </p:txBody>
      </p:sp>
      <p:pic>
        <p:nvPicPr>
          <p:cNvPr id="5" name="图片 4" descr="图片包含 形状&#10;&#10;描述已自动生成">
            <a:extLst>
              <a:ext uri="{FF2B5EF4-FFF2-40B4-BE49-F238E27FC236}">
                <a16:creationId xmlns:a16="http://schemas.microsoft.com/office/drawing/2014/main" id="{A2B93C2B-99C5-2177-269E-1D9A07DB5F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757" y="965200"/>
            <a:ext cx="6096000" cy="53911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726662E-8953-6D23-B6FF-E101BA9AB957}"/>
              </a:ext>
            </a:extLst>
          </p:cNvPr>
          <p:cNvSpPr txBox="1"/>
          <p:nvPr/>
        </p:nvSpPr>
        <p:spPr>
          <a:xfrm>
            <a:off x="439022" y="1353741"/>
            <a:ext cx="5085825" cy="3344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/>
              <a:t>编码</a:t>
            </a:r>
            <a:r>
              <a:rPr lang="zh-CN" altLang="en-US" dirty="0"/>
              <a:t>：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+mj-lt"/>
              <a:buAutoNum type="arabicParenR"/>
            </a:pPr>
            <a:r>
              <a:rPr lang="zh-CN" altLang="en-US" dirty="0"/>
              <a:t>为输入句子中的每个单词（空心圆圈）生成初始表示</a:t>
            </a:r>
            <a:r>
              <a:rPr lang="en-US" altLang="zh-CN" dirty="0"/>
              <a:t>/</a:t>
            </a:r>
            <a:r>
              <a:rPr lang="zh-CN" altLang="en-US" dirty="0"/>
              <a:t>嵌入。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+mj-lt"/>
              <a:buAutoNum type="arabicParenR"/>
            </a:pPr>
            <a:r>
              <a:rPr lang="zh-CN" altLang="en-US" dirty="0"/>
              <a:t>对每个单词，</a:t>
            </a:r>
            <a:r>
              <a:rPr lang="en-US" altLang="zh-CN" dirty="0"/>
              <a:t>self-attention </a:t>
            </a:r>
            <a:r>
              <a:rPr lang="zh-CN" altLang="en-US" dirty="0"/>
              <a:t>在句子上下文中聚合所有其他单词的信息，并创建新的表示形式（实心圆圈）。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+mj-lt"/>
              <a:buAutoNum type="arabicParenR"/>
            </a:pPr>
            <a:r>
              <a:rPr lang="zh-CN" altLang="en-US" dirty="0"/>
              <a:t>对句子中的每个单词重复 </a:t>
            </a:r>
            <a:r>
              <a:rPr lang="en-US" altLang="zh-CN" dirty="0"/>
              <a:t>1)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）过程。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+mj-lt"/>
              <a:buAutoNum type="arabicParenR"/>
            </a:pPr>
            <a:r>
              <a:rPr lang="zh-CN" altLang="en-US" dirty="0"/>
              <a:t>连续构建新的表示形式，将针对每个单词重复多次、并行（下一层填充圆圈）。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6CF7416-F866-D78E-E485-C7C6DF286854}"/>
              </a:ext>
            </a:extLst>
          </p:cNvPr>
          <p:cNvSpPr txBox="1"/>
          <p:nvPr/>
        </p:nvSpPr>
        <p:spPr>
          <a:xfrm>
            <a:off x="439022" y="4919076"/>
            <a:ext cx="5085825" cy="1544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/>
              <a:t>解码</a:t>
            </a:r>
            <a:r>
              <a:rPr lang="zh-CN" altLang="en-US" dirty="0"/>
              <a:t>：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与编码器类似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以从左到右的模式一次生成一个单词。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关注</a:t>
            </a:r>
            <a:r>
              <a:rPr lang="zh-CN" altLang="en-US" b="1" dirty="0">
                <a:solidFill>
                  <a:schemeClr val="accent1"/>
                </a:solidFill>
              </a:rPr>
              <a:t>先前</a:t>
            </a:r>
            <a:r>
              <a:rPr lang="zh-CN" altLang="en-US" dirty="0"/>
              <a:t>生成的解码器字和编码器最终表示。</a:t>
            </a:r>
            <a:endParaRPr 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18314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2D99D-AA19-EA03-82F0-82D91224F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多种 注意力</a:t>
            </a:r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8787B67-7464-1CEF-3BE2-01FC152BA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73" y="1744463"/>
            <a:ext cx="11748654" cy="33690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EE3EB30-7200-BAB6-1752-5322EB294B70}"/>
              </a:ext>
            </a:extLst>
          </p:cNvPr>
          <p:cNvSpPr txBox="1"/>
          <p:nvPr/>
        </p:nvSpPr>
        <p:spPr>
          <a:xfrm>
            <a:off x="8211127" y="5773334"/>
            <a:ext cx="375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https://arxiv.org/abs/2005.08081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04840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7FE48-81FA-A4E8-60D6-5D0C2F8AB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Tranformer</a:t>
            </a:r>
            <a:r>
              <a:rPr lang="en-US"/>
              <a:t>   </a:t>
            </a:r>
            <a:r>
              <a:rPr lang="en-US">
                <a:solidFill>
                  <a:schemeClr val="bg1">
                    <a:lumMod val="50000"/>
                  </a:schemeClr>
                </a:solidFill>
              </a:rPr>
              <a:t>v.s.</a:t>
            </a:r>
            <a:r>
              <a:rPr lang="en-US"/>
              <a:t>  CNN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70E886D-62DB-512E-783B-8C1D46B47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7795" y="1680176"/>
            <a:ext cx="2420349" cy="2425728"/>
          </a:xfrm>
          <a:prstGeom prst="rect">
            <a:avLst/>
          </a:prstGeom>
        </p:spPr>
      </p:pic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9F5DEE7E-13A3-ABDE-7685-9208C33C99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218558"/>
              </p:ext>
            </p:extLst>
          </p:nvPr>
        </p:nvGraphicFramePr>
        <p:xfrm>
          <a:off x="864422" y="1689455"/>
          <a:ext cx="2420352" cy="241645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03392">
                  <a:extLst>
                    <a:ext uri="{9D8B030D-6E8A-4147-A177-3AD203B41FA5}">
                      <a16:colId xmlns:a16="http://schemas.microsoft.com/office/drawing/2014/main" val="3425645452"/>
                    </a:ext>
                  </a:extLst>
                </a:gridCol>
                <a:gridCol w="403392">
                  <a:extLst>
                    <a:ext uri="{9D8B030D-6E8A-4147-A177-3AD203B41FA5}">
                      <a16:colId xmlns:a16="http://schemas.microsoft.com/office/drawing/2014/main" val="865480073"/>
                    </a:ext>
                  </a:extLst>
                </a:gridCol>
                <a:gridCol w="403392">
                  <a:extLst>
                    <a:ext uri="{9D8B030D-6E8A-4147-A177-3AD203B41FA5}">
                      <a16:colId xmlns:a16="http://schemas.microsoft.com/office/drawing/2014/main" val="2745515796"/>
                    </a:ext>
                  </a:extLst>
                </a:gridCol>
                <a:gridCol w="403392">
                  <a:extLst>
                    <a:ext uri="{9D8B030D-6E8A-4147-A177-3AD203B41FA5}">
                      <a16:colId xmlns:a16="http://schemas.microsoft.com/office/drawing/2014/main" val="3785852324"/>
                    </a:ext>
                  </a:extLst>
                </a:gridCol>
                <a:gridCol w="403392">
                  <a:extLst>
                    <a:ext uri="{9D8B030D-6E8A-4147-A177-3AD203B41FA5}">
                      <a16:colId xmlns:a16="http://schemas.microsoft.com/office/drawing/2014/main" val="1558227740"/>
                    </a:ext>
                  </a:extLst>
                </a:gridCol>
                <a:gridCol w="403392">
                  <a:extLst>
                    <a:ext uri="{9D8B030D-6E8A-4147-A177-3AD203B41FA5}">
                      <a16:colId xmlns:a16="http://schemas.microsoft.com/office/drawing/2014/main" val="3961953835"/>
                    </a:ext>
                  </a:extLst>
                </a:gridCol>
              </a:tblGrid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446701"/>
                  </a:ext>
                </a:extLst>
              </a:tr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157724"/>
                  </a:ext>
                </a:extLst>
              </a:tr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650637"/>
                  </a:ext>
                </a:extLst>
              </a:tr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414600"/>
                  </a:ext>
                </a:extLst>
              </a:tr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06346"/>
                  </a:ext>
                </a:extLst>
              </a:tr>
              <a:tr h="402742"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3238777"/>
                  </a:ext>
                </a:extLst>
              </a:tr>
            </a:tbl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95DED21A-4AA8-BD69-9C07-DA396366E09C}"/>
              </a:ext>
            </a:extLst>
          </p:cNvPr>
          <p:cNvSpPr/>
          <p:nvPr/>
        </p:nvSpPr>
        <p:spPr>
          <a:xfrm>
            <a:off x="1671782" y="2503055"/>
            <a:ext cx="387927" cy="37869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2738468-0854-517A-685F-305451405990}"/>
              </a:ext>
            </a:extLst>
          </p:cNvPr>
          <p:cNvSpPr/>
          <p:nvPr/>
        </p:nvSpPr>
        <p:spPr>
          <a:xfrm>
            <a:off x="1274618" y="2087418"/>
            <a:ext cx="1200727" cy="12007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C238F68-B801-B5B4-7BD5-FA6E171494BA}"/>
                  </a:ext>
                </a:extLst>
              </p:cNvPr>
              <p:cNvSpPr txBox="1"/>
              <p:nvPr/>
            </p:nvSpPr>
            <p:spPr>
              <a:xfrm>
                <a:off x="3814844" y="1840947"/>
                <a:ext cx="7968848" cy="20815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2400"/>
                  <a:t>CNN</a:t>
                </a:r>
                <a:r>
                  <a:rPr lang="zh-CN" altLang="en-US" sz="2400"/>
                  <a:t>滤镜视野有限、</a:t>
                </a:r>
                <a:r>
                  <a:rPr lang="en-US" altLang="zh-CN" sz="2400"/>
                  <a:t>Tranformer</a:t>
                </a:r>
                <a:r>
                  <a:rPr lang="zh-CN" altLang="en-US" sz="2400"/>
                  <a:t>全局视野。</a:t>
                </a:r>
                <a:endParaRPr lang="en-US" altLang="zh-CN" sz="240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/>
                  <a:t>CNN</a:t>
                </a:r>
                <a:r>
                  <a:rPr lang="zh-CN" altLang="en-US" sz="2400"/>
                  <a:t>滤镜是静态的、</a:t>
                </a:r>
                <a:r>
                  <a:rPr lang="en-US" altLang="zh-CN" sz="2400"/>
                  <a:t> Tranformer</a:t>
                </a:r>
                <a:r>
                  <a:rPr lang="zh-CN" altLang="en-US" sz="2400"/>
                  <a:t>中感知域是可学习的，</a:t>
                </a:r>
                <a:br>
                  <a:rPr lang="en-US" altLang="zh-CN" sz="2400"/>
                </a:br>
                <a:r>
                  <a:rPr lang="en-US" altLang="zh-CN" sz="2400"/>
                  <a:t>                                  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zh-CN" altLang="en-US" sz="2400"/>
                  <a:t> 结果是动态的。</a:t>
                </a:r>
                <a:endParaRPr lang="en-US" altLang="zh-CN" sz="240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C238F68-B801-B5B4-7BD5-FA6E171494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4844" y="1840947"/>
                <a:ext cx="7968848" cy="2081595"/>
              </a:xfrm>
              <a:prstGeom prst="rect">
                <a:avLst/>
              </a:prstGeom>
              <a:blipFill>
                <a:blip r:embed="rId3"/>
                <a:stretch>
                  <a:fillRect l="-1071" r="-306" b="-6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55956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5F9A2-3E96-8D35-160A-523F262F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Tranformer</a:t>
            </a:r>
            <a:r>
              <a:rPr lang="en-US"/>
              <a:t>   </a:t>
            </a:r>
            <a:r>
              <a:rPr lang="en-US">
                <a:solidFill>
                  <a:schemeClr val="bg1">
                    <a:lumMod val="50000"/>
                  </a:schemeClr>
                </a:solidFill>
              </a:rPr>
              <a:t>v.s.</a:t>
            </a:r>
            <a:r>
              <a:rPr lang="en-US"/>
              <a:t>  CNN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0BA77E-D647-B9F4-FFEB-BC0B9B1C7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369" y="1185159"/>
            <a:ext cx="7454323" cy="5143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C6E4C39-DF39-8EEB-F492-51B0A9DF636C}"/>
              </a:ext>
            </a:extLst>
          </p:cNvPr>
          <p:cNvSpPr txBox="1"/>
          <p:nvPr/>
        </p:nvSpPr>
        <p:spPr>
          <a:xfrm rot="19730121">
            <a:off x="3519055" y="2235657"/>
            <a:ext cx="846707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rgbClr val="666666"/>
                </a:solidFill>
              </a:rPr>
              <a:t>CNN</a:t>
            </a:r>
            <a:endParaRPr lang="en-US" b="1">
              <a:solidFill>
                <a:srgbClr val="666666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F0D021E-9334-CF78-6D06-8F2612C71051}"/>
              </a:ext>
            </a:extLst>
          </p:cNvPr>
          <p:cNvSpPr txBox="1"/>
          <p:nvPr/>
        </p:nvSpPr>
        <p:spPr>
          <a:xfrm rot="19446070">
            <a:off x="3945762" y="2461215"/>
            <a:ext cx="176202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rgbClr val="8BC2E9"/>
                </a:solidFill>
              </a:rPr>
              <a:t>Tranformer</a:t>
            </a:r>
            <a:endParaRPr lang="en-US" b="1">
              <a:solidFill>
                <a:srgbClr val="8BC2E9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294E507-3C3D-6FCA-935C-923620DC88B5}"/>
              </a:ext>
            </a:extLst>
          </p:cNvPr>
          <p:cNvSpPr txBox="1"/>
          <p:nvPr/>
        </p:nvSpPr>
        <p:spPr>
          <a:xfrm>
            <a:off x="3080633" y="143887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rgbClr val="FF0000"/>
                </a:solidFill>
              </a:rPr>
              <a:t>训练数据少时</a:t>
            </a:r>
            <a:endParaRPr lang="en-US" altLang="zh-CN" sz="2000">
              <a:solidFill>
                <a:srgbClr val="FF0000"/>
              </a:solidFill>
            </a:endParaRPr>
          </a:p>
          <a:p>
            <a:r>
              <a:rPr lang="en-US" altLang="zh-CN" sz="2000">
                <a:solidFill>
                  <a:srgbClr val="FF0000"/>
                </a:solidFill>
              </a:rPr>
              <a:t>CNN </a:t>
            </a:r>
            <a:r>
              <a:rPr lang="zh-CN" altLang="en-US" sz="2000">
                <a:solidFill>
                  <a:srgbClr val="FF0000"/>
                </a:solidFill>
              </a:rPr>
              <a:t>精度高</a:t>
            </a:r>
            <a:endParaRPr lang="en-US" sz="200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66A8D4A-917B-0BDF-70DD-41C88BF66187}"/>
              </a:ext>
            </a:extLst>
          </p:cNvPr>
          <p:cNvSpPr txBox="1"/>
          <p:nvPr/>
        </p:nvSpPr>
        <p:spPr>
          <a:xfrm>
            <a:off x="9522692" y="113109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rgbClr val="FF0000"/>
                </a:solidFill>
              </a:rPr>
              <a:t>训练数据少时</a:t>
            </a:r>
            <a:endParaRPr lang="en-US" altLang="zh-CN" sz="2000">
              <a:solidFill>
                <a:srgbClr val="FF0000"/>
              </a:solidFill>
            </a:endParaRPr>
          </a:p>
          <a:p>
            <a:r>
              <a:rPr lang="en-US" altLang="zh-CN" sz="2000">
                <a:solidFill>
                  <a:srgbClr val="FF0000"/>
                </a:solidFill>
              </a:rPr>
              <a:t>Tranformer</a:t>
            </a:r>
          </a:p>
          <a:p>
            <a:r>
              <a:rPr lang="zh-CN" altLang="en-US" sz="2000">
                <a:solidFill>
                  <a:srgbClr val="FF0000"/>
                </a:solidFill>
              </a:rPr>
              <a:t>精度高</a:t>
            </a:r>
            <a:endParaRPr lang="en-US" sz="200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13AC9A-9DDE-A579-0D53-A5EF6652A39D}"/>
              </a:ext>
            </a:extLst>
          </p:cNvPr>
          <p:cNvSpPr txBox="1"/>
          <p:nvPr/>
        </p:nvSpPr>
        <p:spPr>
          <a:xfrm>
            <a:off x="4288466" y="6356350"/>
            <a:ext cx="4116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https://arxiv.org/pdf/2010.11929.pdf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44617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0" dirty="0"/>
              <a:t>Transformer</a:t>
            </a:r>
            <a:r>
              <a:rPr lang="en-US" altLang="zh-CN" dirty="0"/>
              <a:t>   </a:t>
            </a:r>
            <a:r>
              <a:rPr lang="en-US" altLang="zh-CN" dirty="0" err="1"/>
              <a:t>v.s</a:t>
            </a:r>
            <a:r>
              <a:rPr lang="en-US" altLang="zh-CN" dirty="0"/>
              <a:t>.  RNN</a:t>
            </a:r>
            <a:endParaRPr lang="zh-CN" altLang="en-US" dirty="0"/>
          </a:p>
        </p:txBody>
      </p:sp>
      <p:grpSp>
        <p:nvGrpSpPr>
          <p:cNvPr id="79" name="组合 78"/>
          <p:cNvGrpSpPr/>
          <p:nvPr/>
        </p:nvGrpSpPr>
        <p:grpSpPr>
          <a:xfrm>
            <a:off x="1065457" y="1060951"/>
            <a:ext cx="6652187" cy="2661829"/>
            <a:chOff x="4853685" y="2207578"/>
            <a:chExt cx="6652187" cy="26618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3D555142-1EAE-E3DE-4212-14CCB20F9CCB}"/>
                    </a:ext>
                  </a:extLst>
                </p:cNvPr>
                <p:cNvSpPr/>
                <p:nvPr/>
              </p:nvSpPr>
              <p:spPr>
                <a:xfrm>
                  <a:off x="5230265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3D555142-1EAE-E3DE-4212-14CCB20F9CC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0265" y="4103056"/>
                  <a:ext cx="457200" cy="36576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EA9235A2-4E63-8905-D65E-EFA232A947C9}"/>
                    </a:ext>
                  </a:extLst>
                </p:cNvPr>
                <p:cNvSpPr/>
                <p:nvPr/>
              </p:nvSpPr>
              <p:spPr>
                <a:xfrm>
                  <a:off x="6054213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EA9235A2-4E63-8905-D65E-EFA232A947C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4213" y="4103056"/>
                  <a:ext cx="457200" cy="36576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F87F7021-78F7-0101-C47F-1057096C4982}"/>
                    </a:ext>
                  </a:extLst>
                </p:cNvPr>
                <p:cNvSpPr/>
                <p:nvPr/>
              </p:nvSpPr>
              <p:spPr>
                <a:xfrm>
                  <a:off x="6878161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F87F7021-78F7-0101-C47F-1057096C498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8161" y="4103056"/>
                  <a:ext cx="457200" cy="36576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C670F7B-2379-4629-AC9B-4E8B446307C1}"/>
                </a:ext>
              </a:extLst>
            </p:cNvPr>
            <p:cNvSpPr txBox="1"/>
            <p:nvPr/>
          </p:nvSpPr>
          <p:spPr>
            <a:xfrm>
              <a:off x="5257616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生</a:t>
              </a:r>
              <a:endParaRPr 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BB6E06D-473D-A7E7-728F-DF3C74342E95}"/>
                </a:ext>
              </a:extLst>
            </p:cNvPr>
            <p:cNvSpPr txBox="1"/>
            <p:nvPr/>
          </p:nvSpPr>
          <p:spPr>
            <a:xfrm>
              <a:off x="6083709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活</a:t>
              </a:r>
              <a:endParaRPr 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65E5E98-8DE9-E0F7-434B-0672A2769568}"/>
                </a:ext>
              </a:extLst>
            </p:cNvPr>
            <p:cNvSpPr txBox="1"/>
            <p:nvPr/>
          </p:nvSpPr>
          <p:spPr>
            <a:xfrm>
              <a:off x="6762320" y="4500075"/>
              <a:ext cx="680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是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A8C137DD-5409-9886-D264-91FAD14DEC2F}"/>
                    </a:ext>
                  </a:extLst>
                </p:cNvPr>
                <p:cNvSpPr/>
                <p:nvPr/>
              </p:nvSpPr>
              <p:spPr>
                <a:xfrm>
                  <a:off x="5230265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A8C137DD-5409-9886-D264-91FAD14DEC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0265" y="3349985"/>
                  <a:ext cx="457200" cy="36576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B384C6AB-2B4D-9F0D-5A16-D0A078CBA40E}"/>
                    </a:ext>
                  </a:extLst>
                </p:cNvPr>
                <p:cNvSpPr/>
                <p:nvPr/>
              </p:nvSpPr>
              <p:spPr>
                <a:xfrm>
                  <a:off x="6054213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B384C6AB-2B4D-9F0D-5A16-D0A078CBA40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4213" y="3349985"/>
                  <a:ext cx="457200" cy="36576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矩形 14">
                  <a:extLst>
                    <a:ext uri="{FF2B5EF4-FFF2-40B4-BE49-F238E27FC236}">
                      <a16:creationId xmlns:a16="http://schemas.microsoft.com/office/drawing/2014/main" id="{00D3136E-8DE9-2FBC-511D-2A1437919684}"/>
                    </a:ext>
                  </a:extLst>
                </p:cNvPr>
                <p:cNvSpPr/>
                <p:nvPr/>
              </p:nvSpPr>
              <p:spPr>
                <a:xfrm>
                  <a:off x="6878161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5" name="矩形 14">
                  <a:extLst>
                    <a:ext uri="{FF2B5EF4-FFF2-40B4-BE49-F238E27FC236}">
                      <a16:creationId xmlns:a16="http://schemas.microsoft.com/office/drawing/2014/main" id="{00D3136E-8DE9-2FBC-511D-2A14379196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8161" y="3349985"/>
                  <a:ext cx="457200" cy="36576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BD70FFBE-7AF1-430F-94D3-0CA12CD4421A}"/>
                    </a:ext>
                  </a:extLst>
                </p:cNvPr>
                <p:cNvSpPr/>
                <p:nvPr/>
              </p:nvSpPr>
              <p:spPr>
                <a:xfrm>
                  <a:off x="6878161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BD70FFBE-7AF1-430F-94D3-0CA12CD442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8161" y="2592060"/>
                  <a:ext cx="457200" cy="365760"/>
                </a:xfrm>
                <a:prstGeom prst="rect">
                  <a:avLst/>
                </a:prstGeom>
                <a:blipFill>
                  <a:blip r:embed="rId8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3A814B21-5467-965A-BB44-BE6601425AA6}"/>
                </a:ext>
              </a:extLst>
            </p:cNvPr>
            <p:cNvCxnSpPr>
              <a:stCxn id="7" idx="0"/>
              <a:endCxn id="13" idx="2"/>
            </p:cNvCxnSpPr>
            <p:nvPr/>
          </p:nvCxnSpPr>
          <p:spPr>
            <a:xfrm flipV="1">
              <a:off x="5458865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A2124EA6-209C-04C7-B9C7-1BA4F3BAECA6}"/>
                </a:ext>
              </a:extLst>
            </p:cNvPr>
            <p:cNvCxnSpPr>
              <a:cxnSpLocks/>
              <a:stCxn id="8" idx="0"/>
              <a:endCxn id="14" idx="2"/>
            </p:cNvCxnSpPr>
            <p:nvPr/>
          </p:nvCxnSpPr>
          <p:spPr>
            <a:xfrm flipV="1">
              <a:off x="6282813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9FDE0E9B-1A68-DD79-9FE4-3569E3BA6337}"/>
                </a:ext>
              </a:extLst>
            </p:cNvPr>
            <p:cNvCxnSpPr>
              <a:cxnSpLocks/>
              <a:stCxn id="9" idx="0"/>
              <a:endCxn id="15" idx="2"/>
            </p:cNvCxnSpPr>
            <p:nvPr/>
          </p:nvCxnSpPr>
          <p:spPr>
            <a:xfrm flipV="1">
              <a:off x="7106761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3D190D64-11A5-53AF-ECBC-8F1CE3ED1FA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7106761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CD7DC054-B2E7-3BBC-547A-F06EB8A2D3B9}"/>
                </a:ext>
              </a:extLst>
            </p:cNvPr>
            <p:cNvCxnSpPr>
              <a:cxnSpLocks/>
              <a:stCxn id="13" idx="3"/>
              <a:endCxn id="14" idx="1"/>
            </p:cNvCxnSpPr>
            <p:nvPr/>
          </p:nvCxnSpPr>
          <p:spPr>
            <a:xfrm>
              <a:off x="5687465" y="3532865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1F852082-962E-4D1A-EA7B-BAC3193479D6}"/>
                </a:ext>
              </a:extLst>
            </p:cNvPr>
            <p:cNvCxnSpPr>
              <a:cxnSpLocks/>
              <a:stCxn id="14" idx="3"/>
              <a:endCxn id="15" idx="1"/>
            </p:cNvCxnSpPr>
            <p:nvPr/>
          </p:nvCxnSpPr>
          <p:spPr>
            <a:xfrm>
              <a:off x="6511413" y="3532865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0804DD51-454F-C208-95E2-23EAA583EEE0}"/>
                </a:ext>
              </a:extLst>
            </p:cNvPr>
            <p:cNvSpPr txBox="1"/>
            <p:nvPr/>
          </p:nvSpPr>
          <p:spPr>
            <a:xfrm>
              <a:off x="6951196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S</a:t>
              </a:r>
              <a:endParaRPr lang="en-US" b="1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F841D25C-6A60-E852-49DF-C181CF041A3A}"/>
                </a:ext>
              </a:extLst>
            </p:cNvPr>
            <p:cNvCxnSpPr>
              <a:cxnSpLocks/>
            </p:cNvCxnSpPr>
            <p:nvPr/>
          </p:nvCxnSpPr>
          <p:spPr>
            <a:xfrm>
              <a:off x="4853685" y="3531857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4F22F871-D3B0-C188-0D61-89A132C60FED}"/>
                    </a:ext>
                  </a:extLst>
                </p:cNvPr>
                <p:cNvSpPr/>
                <p:nvPr/>
              </p:nvSpPr>
              <p:spPr>
                <a:xfrm>
                  <a:off x="6057993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4F22F871-D3B0-C188-0D61-89A132C60FE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7993" y="2592060"/>
                  <a:ext cx="457200" cy="365760"/>
                </a:xfrm>
                <a:prstGeom prst="rect">
                  <a:avLst/>
                </a:prstGeom>
                <a:blipFill>
                  <a:blip r:embed="rId9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BF5E823E-E5EF-6071-145E-ECC96483C31F}"/>
                </a:ext>
              </a:extLst>
            </p:cNvPr>
            <p:cNvCxnSpPr>
              <a:cxnSpLocks/>
              <a:endCxn id="28" idx="2"/>
            </p:cNvCxnSpPr>
            <p:nvPr/>
          </p:nvCxnSpPr>
          <p:spPr>
            <a:xfrm flipV="1">
              <a:off x="6286593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D2422EDA-86D1-3B81-B653-A308CCD5AA55}"/>
                    </a:ext>
                  </a:extLst>
                </p:cNvPr>
                <p:cNvSpPr/>
                <p:nvPr/>
              </p:nvSpPr>
              <p:spPr>
                <a:xfrm>
                  <a:off x="5230265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D2422EDA-86D1-3B81-B653-A308CCD5AA5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0265" y="2592060"/>
                  <a:ext cx="457200" cy="365760"/>
                </a:xfrm>
                <a:prstGeom prst="rect">
                  <a:avLst/>
                </a:prstGeom>
                <a:blipFill>
                  <a:blip r:embed="rId10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7F2A654F-8A2B-32FA-7E61-94F55323E9B4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 flipV="1">
              <a:off x="5458865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AA8697D-F5AE-0DF4-59D8-EFE303F2A1DC}"/>
                </a:ext>
              </a:extLst>
            </p:cNvPr>
            <p:cNvSpPr txBox="1"/>
            <p:nvPr/>
          </p:nvSpPr>
          <p:spPr>
            <a:xfrm>
              <a:off x="6125369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E</a:t>
              </a:r>
              <a:endParaRPr lang="en-US" b="1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3905DB43-80F3-8DEF-B8BA-6329DCC570BC}"/>
                </a:ext>
              </a:extLst>
            </p:cNvPr>
            <p:cNvSpPr txBox="1"/>
            <p:nvPr/>
          </p:nvSpPr>
          <p:spPr>
            <a:xfrm>
              <a:off x="5299542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B</a:t>
              </a:r>
              <a:endParaRPr lang="en-US" b="1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CF8AC7AC-59C4-BF13-CB55-3BC85501995D}"/>
                    </a:ext>
                  </a:extLst>
                </p:cNvPr>
                <p:cNvSpPr/>
                <p:nvPr/>
              </p:nvSpPr>
              <p:spPr>
                <a:xfrm>
                  <a:off x="7723644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CF8AC7AC-59C4-BF13-CB55-3BC8550199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23644" y="4103056"/>
                  <a:ext cx="457200" cy="365760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AB59F27E-5153-FB14-F7B0-23A011D86074}"/>
                    </a:ext>
                  </a:extLst>
                </p:cNvPr>
                <p:cNvSpPr/>
                <p:nvPr/>
              </p:nvSpPr>
              <p:spPr>
                <a:xfrm>
                  <a:off x="8547592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AB59F27E-5153-FB14-F7B0-23A011D8607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7592" y="4103056"/>
                  <a:ext cx="457200" cy="365760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89F78195-6659-CCCF-7402-9B381D98C0AD}"/>
                    </a:ext>
                  </a:extLst>
                </p:cNvPr>
                <p:cNvSpPr/>
                <p:nvPr/>
              </p:nvSpPr>
              <p:spPr>
                <a:xfrm>
                  <a:off x="9371540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89F78195-6659-CCCF-7402-9B381D98C0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71540" y="4103056"/>
                  <a:ext cx="457200" cy="365760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C4CF559-F171-C0F8-3E39-B224CB4FF1CC}"/>
                </a:ext>
              </a:extLst>
            </p:cNvPr>
            <p:cNvSpPr txBox="1"/>
            <p:nvPr/>
          </p:nvSpPr>
          <p:spPr>
            <a:xfrm>
              <a:off x="7750995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一</a:t>
              </a:r>
              <a:endParaRPr 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DCDF959-BD63-CB7B-1CAB-A22B22EB66B8}"/>
                </a:ext>
              </a:extLst>
            </p:cNvPr>
            <p:cNvSpPr txBox="1"/>
            <p:nvPr/>
          </p:nvSpPr>
          <p:spPr>
            <a:xfrm>
              <a:off x="8577088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部</a:t>
              </a:r>
              <a:endParaRPr lang="en-US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DEC9BDA-17DA-F94E-0A20-9D01E1A5B79B}"/>
                </a:ext>
              </a:extLst>
            </p:cNvPr>
            <p:cNvSpPr txBox="1"/>
            <p:nvPr/>
          </p:nvSpPr>
          <p:spPr>
            <a:xfrm>
              <a:off x="9255699" y="4500075"/>
              <a:ext cx="680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教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76CE5C2F-8B13-3937-EFEA-B87BDDC70CE4}"/>
                    </a:ext>
                  </a:extLst>
                </p:cNvPr>
                <p:cNvSpPr/>
                <p:nvPr/>
              </p:nvSpPr>
              <p:spPr>
                <a:xfrm>
                  <a:off x="7723644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76CE5C2F-8B13-3937-EFEA-B87BDDC70CE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23644" y="3349985"/>
                  <a:ext cx="457200" cy="36576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44D6A014-EDCA-4015-CFB6-EB151BA3D67A}"/>
                    </a:ext>
                  </a:extLst>
                </p:cNvPr>
                <p:cNvSpPr/>
                <p:nvPr/>
              </p:nvSpPr>
              <p:spPr>
                <a:xfrm>
                  <a:off x="8547592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44D6A014-EDCA-4015-CFB6-EB151BA3D67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7592" y="3349985"/>
                  <a:ext cx="457200" cy="36576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EE691AFE-F5E4-678D-4E56-7EC1C321A16A}"/>
                    </a:ext>
                  </a:extLst>
                </p:cNvPr>
                <p:cNvSpPr/>
                <p:nvPr/>
              </p:nvSpPr>
              <p:spPr>
                <a:xfrm>
                  <a:off x="9371540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EE691AFE-F5E4-678D-4E56-7EC1C321A1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71540" y="3349985"/>
                  <a:ext cx="457200" cy="365760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矩形 42">
                  <a:extLst>
                    <a:ext uri="{FF2B5EF4-FFF2-40B4-BE49-F238E27FC236}">
                      <a16:creationId xmlns:a16="http://schemas.microsoft.com/office/drawing/2014/main" id="{6806A46C-3071-2386-B727-273B8AE706B6}"/>
                    </a:ext>
                  </a:extLst>
                </p:cNvPr>
                <p:cNvSpPr/>
                <p:nvPr/>
              </p:nvSpPr>
              <p:spPr>
                <a:xfrm>
                  <a:off x="9371540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43" name="矩形 42">
                  <a:extLst>
                    <a:ext uri="{FF2B5EF4-FFF2-40B4-BE49-F238E27FC236}">
                      <a16:creationId xmlns:a16="http://schemas.microsoft.com/office/drawing/2014/main" id="{6806A46C-3071-2386-B727-273B8AE706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71540" y="2592060"/>
                  <a:ext cx="457200" cy="365760"/>
                </a:xfrm>
                <a:prstGeom prst="rect">
                  <a:avLst/>
                </a:prstGeom>
                <a:blipFill>
                  <a:blip r:embed="rId17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9413D916-2233-CA27-09AE-10619FACB516}"/>
                </a:ext>
              </a:extLst>
            </p:cNvPr>
            <p:cNvCxnSpPr>
              <a:stCxn id="34" idx="0"/>
              <a:endCxn id="40" idx="2"/>
            </p:cNvCxnSpPr>
            <p:nvPr/>
          </p:nvCxnSpPr>
          <p:spPr>
            <a:xfrm flipV="1">
              <a:off x="7952244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CE1AA1D7-CCAD-2B12-30C1-D2A20C8BDB68}"/>
                </a:ext>
              </a:extLst>
            </p:cNvPr>
            <p:cNvCxnSpPr>
              <a:cxnSpLocks/>
              <a:stCxn id="35" idx="0"/>
              <a:endCxn id="41" idx="2"/>
            </p:cNvCxnSpPr>
            <p:nvPr/>
          </p:nvCxnSpPr>
          <p:spPr>
            <a:xfrm flipV="1">
              <a:off x="8776192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D75160E4-0D84-0AE5-AFAF-F672806E2B50}"/>
                </a:ext>
              </a:extLst>
            </p:cNvPr>
            <p:cNvCxnSpPr>
              <a:cxnSpLocks/>
              <a:stCxn id="36" idx="0"/>
              <a:endCxn id="42" idx="2"/>
            </p:cNvCxnSpPr>
            <p:nvPr/>
          </p:nvCxnSpPr>
          <p:spPr>
            <a:xfrm flipV="1">
              <a:off x="9600140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A7CCB8A3-A6BE-50DB-7793-64B3D7999B31}"/>
                </a:ext>
              </a:extLst>
            </p:cNvPr>
            <p:cNvCxnSpPr>
              <a:cxnSpLocks/>
              <a:stCxn id="42" idx="0"/>
              <a:endCxn id="43" idx="2"/>
            </p:cNvCxnSpPr>
            <p:nvPr/>
          </p:nvCxnSpPr>
          <p:spPr>
            <a:xfrm flipV="1">
              <a:off x="9600140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02DDE8ED-468A-4922-31BD-FCCC0A927E11}"/>
                </a:ext>
              </a:extLst>
            </p:cNvPr>
            <p:cNvCxnSpPr>
              <a:cxnSpLocks/>
              <a:stCxn id="40" idx="3"/>
              <a:endCxn id="41" idx="1"/>
            </p:cNvCxnSpPr>
            <p:nvPr/>
          </p:nvCxnSpPr>
          <p:spPr>
            <a:xfrm>
              <a:off x="8180844" y="3532865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B55C8989-419E-3E2C-4F86-60CC1609E5B1}"/>
                </a:ext>
              </a:extLst>
            </p:cNvPr>
            <p:cNvCxnSpPr>
              <a:cxnSpLocks/>
              <a:stCxn id="41" idx="3"/>
              <a:endCxn id="42" idx="1"/>
            </p:cNvCxnSpPr>
            <p:nvPr/>
          </p:nvCxnSpPr>
          <p:spPr>
            <a:xfrm>
              <a:off x="9004792" y="3532865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C53A2343-E37D-9AA3-CDD6-89DCA8F3CA3B}"/>
                </a:ext>
              </a:extLst>
            </p:cNvPr>
            <p:cNvSpPr txBox="1"/>
            <p:nvPr/>
          </p:nvSpPr>
          <p:spPr>
            <a:xfrm>
              <a:off x="9444575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B</a:t>
              </a:r>
              <a:endParaRPr lang="en-US" b="1"/>
            </a:p>
          </p:txBody>
        </p: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BEEF6495-AFDE-1006-CCA4-D00DAF362F5E}"/>
                </a:ext>
              </a:extLst>
            </p:cNvPr>
            <p:cNvCxnSpPr>
              <a:cxnSpLocks/>
              <a:stCxn id="15" idx="3"/>
              <a:endCxn id="40" idx="1"/>
            </p:cNvCxnSpPr>
            <p:nvPr/>
          </p:nvCxnSpPr>
          <p:spPr>
            <a:xfrm>
              <a:off x="7335361" y="3532865"/>
              <a:ext cx="388283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矩形 54">
                  <a:extLst>
                    <a:ext uri="{FF2B5EF4-FFF2-40B4-BE49-F238E27FC236}">
                      <a16:creationId xmlns:a16="http://schemas.microsoft.com/office/drawing/2014/main" id="{7A8BDB24-D7BA-4973-FF72-EB6CD0C49151}"/>
                    </a:ext>
                  </a:extLst>
                </p:cNvPr>
                <p:cNvSpPr/>
                <p:nvPr/>
              </p:nvSpPr>
              <p:spPr>
                <a:xfrm>
                  <a:off x="8551372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55" name="矩形 54">
                  <a:extLst>
                    <a:ext uri="{FF2B5EF4-FFF2-40B4-BE49-F238E27FC236}">
                      <a16:creationId xmlns:a16="http://schemas.microsoft.com/office/drawing/2014/main" id="{7A8BDB24-D7BA-4973-FF72-EB6CD0C491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51372" y="2592060"/>
                  <a:ext cx="457200" cy="365760"/>
                </a:xfrm>
                <a:prstGeom prst="rect">
                  <a:avLst/>
                </a:prstGeom>
                <a:blipFill>
                  <a:blip r:embed="rId18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C435F3C0-7510-073E-B4F6-CD5399ACF50D}"/>
                </a:ext>
              </a:extLst>
            </p:cNvPr>
            <p:cNvCxnSpPr>
              <a:cxnSpLocks/>
              <a:endCxn id="55" idx="2"/>
            </p:cNvCxnSpPr>
            <p:nvPr/>
          </p:nvCxnSpPr>
          <p:spPr>
            <a:xfrm flipV="1">
              <a:off x="8779972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29040F68-CF71-E4C4-AB7D-C71242D8D295}"/>
                    </a:ext>
                  </a:extLst>
                </p:cNvPr>
                <p:cNvSpPr/>
                <p:nvPr/>
              </p:nvSpPr>
              <p:spPr>
                <a:xfrm>
                  <a:off x="7723644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29040F68-CF71-E4C4-AB7D-C71242D8D2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23644" y="2592060"/>
                  <a:ext cx="457200" cy="365760"/>
                </a:xfrm>
                <a:prstGeom prst="rect">
                  <a:avLst/>
                </a:prstGeom>
                <a:blipFill>
                  <a:blip r:embed="rId19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406263F3-77DB-282E-9134-E1044A72B2AF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7952244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DDCEB894-5F7A-B70D-27B2-547A1528AB6C}"/>
                </a:ext>
              </a:extLst>
            </p:cNvPr>
            <p:cNvSpPr txBox="1"/>
            <p:nvPr/>
          </p:nvSpPr>
          <p:spPr>
            <a:xfrm>
              <a:off x="8618748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S</a:t>
              </a:r>
              <a:endParaRPr lang="en-US" b="1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2789A197-E4D5-36C2-8FD4-E9838EE1785C}"/>
                </a:ext>
              </a:extLst>
            </p:cNvPr>
            <p:cNvSpPr txBox="1"/>
            <p:nvPr/>
          </p:nvSpPr>
          <p:spPr>
            <a:xfrm>
              <a:off x="7792921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S</a:t>
              </a:r>
              <a:endParaRPr lang="en-US" b="1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F2C7E403-C2A6-63A5-6E12-77025AF7AF43}"/>
                    </a:ext>
                  </a:extLst>
                </p:cNvPr>
                <p:cNvSpPr/>
                <p:nvPr/>
              </p:nvSpPr>
              <p:spPr>
                <a:xfrm>
                  <a:off x="10220944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F2C7E403-C2A6-63A5-6E12-77025AF7AF4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0944" y="4103056"/>
                  <a:ext cx="457200" cy="365760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E13F3FBE-109C-0F01-98F5-AFB430FD1F81}"/>
                    </a:ext>
                  </a:extLst>
                </p:cNvPr>
                <p:cNvSpPr/>
                <p:nvPr/>
              </p:nvSpPr>
              <p:spPr>
                <a:xfrm>
                  <a:off x="11044892" y="4103056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E13F3FBE-109C-0F01-98F5-AFB430FD1F8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44892" y="4103056"/>
                  <a:ext cx="457200" cy="365760"/>
                </a:xfrm>
                <a:prstGeom prst="rect">
                  <a:avLst/>
                </a:prstGeom>
                <a:blipFill>
                  <a:blip r:embed="rId21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8A5EB98D-3549-68D2-A57C-AF1958267025}"/>
                </a:ext>
              </a:extLst>
            </p:cNvPr>
            <p:cNvSpPr txBox="1"/>
            <p:nvPr/>
          </p:nvSpPr>
          <p:spPr>
            <a:xfrm>
              <a:off x="10248295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科</a:t>
              </a:r>
              <a:endParaRPr lang="en-US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0E838617-C396-A6CC-C343-A68755DE1B2D}"/>
                </a:ext>
              </a:extLst>
            </p:cNvPr>
            <p:cNvSpPr txBox="1"/>
            <p:nvPr/>
          </p:nvSpPr>
          <p:spPr>
            <a:xfrm>
              <a:off x="11074388" y="4500075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书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233C748E-DB13-16FC-6AB2-C52726F15CA7}"/>
                    </a:ext>
                  </a:extLst>
                </p:cNvPr>
                <p:cNvSpPr/>
                <p:nvPr/>
              </p:nvSpPr>
              <p:spPr>
                <a:xfrm>
                  <a:off x="10220944" y="3349985"/>
                  <a:ext cx="457200" cy="36576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233C748E-DB13-16FC-6AB2-C52726F15CA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0944" y="3349985"/>
                  <a:ext cx="457200" cy="365760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FF5ADA67-9AE8-B6DC-67C0-A45ACC61608D}"/>
                    </a:ext>
                  </a:extLst>
                </p:cNvPr>
                <p:cNvSpPr/>
                <p:nvPr/>
              </p:nvSpPr>
              <p:spPr>
                <a:xfrm>
                  <a:off x="11044892" y="3349985"/>
                  <a:ext cx="457200" cy="36576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FF5ADA67-9AE8-B6DC-67C0-A45ACC61608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44892" y="3349985"/>
                  <a:ext cx="457200" cy="365760"/>
                </a:xfrm>
                <a:prstGeom prst="rect">
                  <a:avLst/>
                </a:prstGeom>
                <a:blipFill>
                  <a:blip r:embed="rId23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396BE54B-9FA1-4EB5-FC83-5C3A3157306F}"/>
                </a:ext>
              </a:extLst>
            </p:cNvPr>
            <p:cNvCxnSpPr>
              <a:stCxn id="61" idx="0"/>
              <a:endCxn id="65" idx="2"/>
            </p:cNvCxnSpPr>
            <p:nvPr/>
          </p:nvCxnSpPr>
          <p:spPr>
            <a:xfrm flipV="1">
              <a:off x="10449544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F454360A-DAD9-0F96-4334-2C42D030BCCE}"/>
                </a:ext>
              </a:extLst>
            </p:cNvPr>
            <p:cNvCxnSpPr>
              <a:cxnSpLocks/>
              <a:stCxn id="62" idx="0"/>
              <a:endCxn id="66" idx="2"/>
            </p:cNvCxnSpPr>
            <p:nvPr/>
          </p:nvCxnSpPr>
          <p:spPr>
            <a:xfrm flipV="1">
              <a:off x="11273492" y="3715745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6F4A6D09-EF09-99B6-A137-725A81A1C3F6}"/>
                </a:ext>
              </a:extLst>
            </p:cNvPr>
            <p:cNvCxnSpPr>
              <a:cxnSpLocks/>
              <a:stCxn id="65" idx="3"/>
              <a:endCxn id="66" idx="1"/>
            </p:cNvCxnSpPr>
            <p:nvPr/>
          </p:nvCxnSpPr>
          <p:spPr>
            <a:xfrm>
              <a:off x="10678144" y="3532865"/>
              <a:ext cx="366748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0B9606CF-6EB5-5449-2D02-9F6E4828204F}"/>
                </a:ext>
              </a:extLst>
            </p:cNvPr>
            <p:cNvCxnSpPr>
              <a:cxnSpLocks/>
              <a:stCxn id="42" idx="3"/>
              <a:endCxn id="65" idx="1"/>
            </p:cNvCxnSpPr>
            <p:nvPr/>
          </p:nvCxnSpPr>
          <p:spPr>
            <a:xfrm>
              <a:off x="9828740" y="3532865"/>
              <a:ext cx="392204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FCB0D027-6290-A687-44E8-6A314DE03030}"/>
                    </a:ext>
                  </a:extLst>
                </p:cNvPr>
                <p:cNvSpPr/>
                <p:nvPr/>
              </p:nvSpPr>
              <p:spPr>
                <a:xfrm>
                  <a:off x="11048672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FCB0D027-6290-A687-44E8-6A314DE030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48672" y="2592060"/>
                  <a:ext cx="457200" cy="365760"/>
                </a:xfrm>
                <a:prstGeom prst="rect">
                  <a:avLst/>
                </a:prstGeom>
                <a:blipFill>
                  <a:blip r:embed="rId24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C95634F8-2FC7-1F81-E182-3A905C0095CB}"/>
                </a:ext>
              </a:extLst>
            </p:cNvPr>
            <p:cNvCxnSpPr>
              <a:cxnSpLocks/>
              <a:endCxn id="73" idx="2"/>
            </p:cNvCxnSpPr>
            <p:nvPr/>
          </p:nvCxnSpPr>
          <p:spPr>
            <a:xfrm flipV="1">
              <a:off x="11277272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矩形 74">
                  <a:extLst>
                    <a:ext uri="{FF2B5EF4-FFF2-40B4-BE49-F238E27FC236}">
                      <a16:creationId xmlns:a16="http://schemas.microsoft.com/office/drawing/2014/main" id="{E80D3245-3731-0D0E-22D7-8681E0449885}"/>
                    </a:ext>
                  </a:extLst>
                </p:cNvPr>
                <p:cNvSpPr/>
                <p:nvPr/>
              </p:nvSpPr>
              <p:spPr>
                <a:xfrm>
                  <a:off x="10220944" y="2592060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75" name="矩形 74">
                  <a:extLst>
                    <a:ext uri="{FF2B5EF4-FFF2-40B4-BE49-F238E27FC236}">
                      <a16:creationId xmlns:a16="http://schemas.microsoft.com/office/drawing/2014/main" id="{E80D3245-3731-0D0E-22D7-8681E04498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0944" y="2592060"/>
                  <a:ext cx="457200" cy="365760"/>
                </a:xfrm>
                <a:prstGeom prst="rect">
                  <a:avLst/>
                </a:prstGeom>
                <a:blipFill>
                  <a:blip r:embed="rId25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6FB3AD64-081D-38CF-DF80-222C1841EB14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flipV="1">
              <a:off x="10449544" y="2957820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B87177D4-4512-DB92-BF68-F26F19DBDB45}"/>
                </a:ext>
              </a:extLst>
            </p:cNvPr>
            <p:cNvSpPr txBox="1"/>
            <p:nvPr/>
          </p:nvSpPr>
          <p:spPr>
            <a:xfrm>
              <a:off x="11116048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E</a:t>
              </a:r>
              <a:endParaRPr lang="en-US" b="1"/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8343CCB6-20AE-BFF8-3440-FEC331993F7F}"/>
                </a:ext>
              </a:extLst>
            </p:cNvPr>
            <p:cNvSpPr txBox="1"/>
            <p:nvPr/>
          </p:nvSpPr>
          <p:spPr>
            <a:xfrm>
              <a:off x="10290221" y="2207578"/>
              <a:ext cx="302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/>
                <a:t>M</a:t>
              </a:r>
              <a:endParaRPr lang="en-US" b="1"/>
            </a:p>
          </p:txBody>
        </p:sp>
      </p:grpSp>
      <p:sp>
        <p:nvSpPr>
          <p:cNvPr id="80" name="文本框 79"/>
          <p:cNvSpPr txBox="1"/>
          <p:nvPr/>
        </p:nvSpPr>
        <p:spPr>
          <a:xfrm>
            <a:off x="8882741" y="136670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串行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8882741" y="218435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远距离信息弱</a:t>
            </a:r>
          </a:p>
        </p:txBody>
      </p:sp>
      <p:grpSp>
        <p:nvGrpSpPr>
          <p:cNvPr id="150" name="组合 149"/>
          <p:cNvGrpSpPr/>
          <p:nvPr/>
        </p:nvGrpSpPr>
        <p:grpSpPr>
          <a:xfrm>
            <a:off x="1248831" y="4182835"/>
            <a:ext cx="9254867" cy="2356077"/>
            <a:chOff x="1248831" y="4182835"/>
            <a:chExt cx="9254867" cy="235607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3" name="矩形 82">
                  <a:extLst>
                    <a:ext uri="{FF2B5EF4-FFF2-40B4-BE49-F238E27FC236}">
                      <a16:creationId xmlns:a16="http://schemas.microsoft.com/office/drawing/2014/main" id="{3D555142-1EAE-E3DE-4212-14CCB20F9CCB}"/>
                    </a:ext>
                  </a:extLst>
                </p:cNvPr>
                <p:cNvSpPr/>
                <p:nvPr/>
              </p:nvSpPr>
              <p:spPr>
                <a:xfrm>
                  <a:off x="1446870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83" name="矩形 82">
                  <a:extLst>
                    <a:ext uri="{FF2B5EF4-FFF2-40B4-BE49-F238E27FC236}">
                      <a16:creationId xmlns:a16="http://schemas.microsoft.com/office/drawing/2014/main" id="{3D555142-1EAE-E3DE-4212-14CCB20F9CC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6870" y="5772561"/>
                  <a:ext cx="457200" cy="365760"/>
                </a:xfrm>
                <a:prstGeom prst="rect">
                  <a:avLst/>
                </a:prstGeom>
                <a:blipFill>
                  <a:blip r:embed="rId26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EA9235A2-4E63-8905-D65E-EFA232A947C9}"/>
                    </a:ext>
                  </a:extLst>
                </p:cNvPr>
                <p:cNvSpPr/>
                <p:nvPr/>
              </p:nvSpPr>
              <p:spPr>
                <a:xfrm>
                  <a:off x="2270818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EA9235A2-4E63-8905-D65E-EFA232A947C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0818" y="5772561"/>
                  <a:ext cx="457200" cy="365760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F87F7021-78F7-0101-C47F-1057096C4982}"/>
                    </a:ext>
                  </a:extLst>
                </p:cNvPr>
                <p:cNvSpPr/>
                <p:nvPr/>
              </p:nvSpPr>
              <p:spPr>
                <a:xfrm>
                  <a:off x="3094766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F87F7021-78F7-0101-C47F-1057096C498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4766" y="5772561"/>
                  <a:ext cx="457200" cy="365760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DC670F7B-2379-4629-AC9B-4E8B446307C1}"/>
                </a:ext>
              </a:extLst>
            </p:cNvPr>
            <p:cNvSpPr txBox="1"/>
            <p:nvPr/>
          </p:nvSpPr>
          <p:spPr>
            <a:xfrm>
              <a:off x="1474221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生</a:t>
              </a:r>
              <a:endParaRPr lang="en-US"/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2BB6E06D-473D-A7E7-728F-DF3C74342E95}"/>
                </a:ext>
              </a:extLst>
            </p:cNvPr>
            <p:cNvSpPr txBox="1"/>
            <p:nvPr/>
          </p:nvSpPr>
          <p:spPr>
            <a:xfrm>
              <a:off x="2300314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活</a:t>
              </a:r>
              <a:endParaRPr lang="en-US"/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265E5E98-8DE9-E0F7-434B-0672A2769568}"/>
                </a:ext>
              </a:extLst>
            </p:cNvPr>
            <p:cNvSpPr txBox="1"/>
            <p:nvPr/>
          </p:nvSpPr>
          <p:spPr>
            <a:xfrm>
              <a:off x="2978925" y="6169580"/>
              <a:ext cx="680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是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BD70FFBE-7AF1-430F-94D3-0CA12CD4421A}"/>
                    </a:ext>
                  </a:extLst>
                </p:cNvPr>
                <p:cNvSpPr/>
                <p:nvPr/>
              </p:nvSpPr>
              <p:spPr>
                <a:xfrm>
                  <a:off x="3094766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BD70FFBE-7AF1-430F-94D3-0CA12CD442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4766" y="4261565"/>
                  <a:ext cx="457200" cy="365760"/>
                </a:xfrm>
                <a:prstGeom prst="rect">
                  <a:avLst/>
                </a:prstGeom>
                <a:blipFill>
                  <a:blip r:embed="rId29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3" name="直接箭头连接符 92">
              <a:extLst>
                <a:ext uri="{FF2B5EF4-FFF2-40B4-BE49-F238E27FC236}">
                  <a16:creationId xmlns:a16="http://schemas.microsoft.com/office/drawing/2014/main" id="{3A814B21-5467-965A-BB44-BE6601425AA6}"/>
                </a:ext>
              </a:extLst>
            </p:cNvPr>
            <p:cNvCxnSpPr>
              <a:stCxn id="83" idx="0"/>
            </p:cNvCxnSpPr>
            <p:nvPr/>
          </p:nvCxnSpPr>
          <p:spPr>
            <a:xfrm flipV="1">
              <a:off x="1675470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箭头连接符 93">
              <a:extLst>
                <a:ext uri="{FF2B5EF4-FFF2-40B4-BE49-F238E27FC236}">
                  <a16:creationId xmlns:a16="http://schemas.microsoft.com/office/drawing/2014/main" id="{A2124EA6-209C-04C7-B9C7-1BA4F3BAECA6}"/>
                </a:ext>
              </a:extLst>
            </p:cNvPr>
            <p:cNvCxnSpPr>
              <a:cxnSpLocks/>
              <a:stCxn id="84" idx="0"/>
            </p:cNvCxnSpPr>
            <p:nvPr/>
          </p:nvCxnSpPr>
          <p:spPr>
            <a:xfrm flipV="1">
              <a:off x="2499418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9FDE0E9B-1A68-DD79-9FE4-3569E3BA6337}"/>
                </a:ext>
              </a:extLst>
            </p:cNvPr>
            <p:cNvCxnSpPr>
              <a:cxnSpLocks/>
              <a:stCxn id="85" idx="0"/>
            </p:cNvCxnSpPr>
            <p:nvPr/>
          </p:nvCxnSpPr>
          <p:spPr>
            <a:xfrm flipV="1">
              <a:off x="3323366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3D190D64-11A5-53AF-ECBC-8F1CE3ED1FAA}"/>
                </a:ext>
              </a:extLst>
            </p:cNvPr>
            <p:cNvCxnSpPr>
              <a:cxnSpLocks/>
              <a:endCxn id="92" idx="2"/>
            </p:cNvCxnSpPr>
            <p:nvPr/>
          </p:nvCxnSpPr>
          <p:spPr>
            <a:xfrm flipV="1">
              <a:off x="3323366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矩形 100">
                  <a:extLst>
                    <a:ext uri="{FF2B5EF4-FFF2-40B4-BE49-F238E27FC236}">
                      <a16:creationId xmlns:a16="http://schemas.microsoft.com/office/drawing/2014/main" id="{4F22F871-D3B0-C188-0D61-89A132C60FED}"/>
                    </a:ext>
                  </a:extLst>
                </p:cNvPr>
                <p:cNvSpPr/>
                <p:nvPr/>
              </p:nvSpPr>
              <p:spPr>
                <a:xfrm>
                  <a:off x="2274598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01" name="矩形 100">
                  <a:extLst>
                    <a:ext uri="{FF2B5EF4-FFF2-40B4-BE49-F238E27FC236}">
                      <a16:creationId xmlns:a16="http://schemas.microsoft.com/office/drawing/2014/main" id="{4F22F871-D3B0-C188-0D61-89A132C60FE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4598" y="4261565"/>
                  <a:ext cx="457200" cy="365760"/>
                </a:xfrm>
                <a:prstGeom prst="rect">
                  <a:avLst/>
                </a:prstGeom>
                <a:blipFill>
                  <a:blip r:embed="rId30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2" name="直接箭头连接符 101">
              <a:extLst>
                <a:ext uri="{FF2B5EF4-FFF2-40B4-BE49-F238E27FC236}">
                  <a16:creationId xmlns:a16="http://schemas.microsoft.com/office/drawing/2014/main" id="{BF5E823E-E5EF-6071-145E-ECC96483C31F}"/>
                </a:ext>
              </a:extLst>
            </p:cNvPr>
            <p:cNvCxnSpPr>
              <a:cxnSpLocks/>
              <a:endCxn id="101" idx="2"/>
            </p:cNvCxnSpPr>
            <p:nvPr/>
          </p:nvCxnSpPr>
          <p:spPr>
            <a:xfrm flipV="1">
              <a:off x="2503198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D2422EDA-86D1-3B81-B653-A308CCD5AA55}"/>
                    </a:ext>
                  </a:extLst>
                </p:cNvPr>
                <p:cNvSpPr/>
                <p:nvPr/>
              </p:nvSpPr>
              <p:spPr>
                <a:xfrm>
                  <a:off x="1446870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D2422EDA-86D1-3B81-B653-A308CCD5AA5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6870" y="4261565"/>
                  <a:ext cx="457200" cy="365760"/>
                </a:xfrm>
                <a:prstGeom prst="rect">
                  <a:avLst/>
                </a:prstGeom>
                <a:blipFill>
                  <a:blip r:embed="rId31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4" name="直接箭头连接符 103">
              <a:extLst>
                <a:ext uri="{FF2B5EF4-FFF2-40B4-BE49-F238E27FC236}">
                  <a16:creationId xmlns:a16="http://schemas.microsoft.com/office/drawing/2014/main" id="{7F2A654F-8A2B-32FA-7E61-94F55323E9B4}"/>
                </a:ext>
              </a:extLst>
            </p:cNvPr>
            <p:cNvCxnSpPr>
              <a:cxnSpLocks/>
              <a:endCxn id="103" idx="2"/>
            </p:cNvCxnSpPr>
            <p:nvPr/>
          </p:nvCxnSpPr>
          <p:spPr>
            <a:xfrm flipV="1">
              <a:off x="1675470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矩形 106">
                  <a:extLst>
                    <a:ext uri="{FF2B5EF4-FFF2-40B4-BE49-F238E27FC236}">
                      <a16:creationId xmlns:a16="http://schemas.microsoft.com/office/drawing/2014/main" id="{CF8AC7AC-59C4-BF13-CB55-3BC85501995D}"/>
                    </a:ext>
                  </a:extLst>
                </p:cNvPr>
                <p:cNvSpPr/>
                <p:nvPr/>
              </p:nvSpPr>
              <p:spPr>
                <a:xfrm>
                  <a:off x="3940249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07" name="矩形 106">
                  <a:extLst>
                    <a:ext uri="{FF2B5EF4-FFF2-40B4-BE49-F238E27FC236}">
                      <a16:creationId xmlns:a16="http://schemas.microsoft.com/office/drawing/2014/main" id="{CF8AC7AC-59C4-BF13-CB55-3BC8550199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40249" y="5772561"/>
                  <a:ext cx="457200" cy="365760"/>
                </a:xfrm>
                <a:prstGeom prst="rect">
                  <a:avLst/>
                </a:prstGeom>
                <a:blipFill>
                  <a:blip r:embed="rId32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8" name="矩形 107">
                  <a:extLst>
                    <a:ext uri="{FF2B5EF4-FFF2-40B4-BE49-F238E27FC236}">
                      <a16:creationId xmlns:a16="http://schemas.microsoft.com/office/drawing/2014/main" id="{AB59F27E-5153-FB14-F7B0-23A011D86074}"/>
                    </a:ext>
                  </a:extLst>
                </p:cNvPr>
                <p:cNvSpPr/>
                <p:nvPr/>
              </p:nvSpPr>
              <p:spPr>
                <a:xfrm>
                  <a:off x="4764197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08" name="矩形 107">
                  <a:extLst>
                    <a:ext uri="{FF2B5EF4-FFF2-40B4-BE49-F238E27FC236}">
                      <a16:creationId xmlns:a16="http://schemas.microsoft.com/office/drawing/2014/main" id="{AB59F27E-5153-FB14-F7B0-23A011D8607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64197" y="5772561"/>
                  <a:ext cx="457200" cy="365760"/>
                </a:xfrm>
                <a:prstGeom prst="rect">
                  <a:avLst/>
                </a:prstGeom>
                <a:blipFill>
                  <a:blip r:embed="rId33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9" name="矩形 108">
                  <a:extLst>
                    <a:ext uri="{FF2B5EF4-FFF2-40B4-BE49-F238E27FC236}">
                      <a16:creationId xmlns:a16="http://schemas.microsoft.com/office/drawing/2014/main" id="{89F78195-6659-CCCF-7402-9B381D98C0AD}"/>
                    </a:ext>
                  </a:extLst>
                </p:cNvPr>
                <p:cNvSpPr/>
                <p:nvPr/>
              </p:nvSpPr>
              <p:spPr>
                <a:xfrm>
                  <a:off x="5588145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09" name="矩形 108">
                  <a:extLst>
                    <a:ext uri="{FF2B5EF4-FFF2-40B4-BE49-F238E27FC236}">
                      <a16:creationId xmlns:a16="http://schemas.microsoft.com/office/drawing/2014/main" id="{89F78195-6659-CCCF-7402-9B381D98C0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88145" y="5772561"/>
                  <a:ext cx="457200" cy="365760"/>
                </a:xfrm>
                <a:prstGeom prst="rect">
                  <a:avLst/>
                </a:prstGeom>
                <a:blipFill>
                  <a:blip r:embed="rId34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EC4CF559-F171-C0F8-3E39-B224CB4FF1CC}"/>
                </a:ext>
              </a:extLst>
            </p:cNvPr>
            <p:cNvSpPr txBox="1"/>
            <p:nvPr/>
          </p:nvSpPr>
          <p:spPr>
            <a:xfrm>
              <a:off x="3967600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一</a:t>
              </a:r>
              <a:endParaRPr lang="en-US"/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4DCDF959-BD63-CB7B-1CAB-A22B22EB66B8}"/>
                </a:ext>
              </a:extLst>
            </p:cNvPr>
            <p:cNvSpPr txBox="1"/>
            <p:nvPr/>
          </p:nvSpPr>
          <p:spPr>
            <a:xfrm>
              <a:off x="4793693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部</a:t>
              </a:r>
              <a:endParaRPr lang="en-US"/>
            </a:p>
          </p:txBody>
        </p: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9DEC9BDA-17DA-F94E-0A20-9D01E1A5B79B}"/>
                </a:ext>
              </a:extLst>
            </p:cNvPr>
            <p:cNvSpPr txBox="1"/>
            <p:nvPr/>
          </p:nvSpPr>
          <p:spPr>
            <a:xfrm>
              <a:off x="5472304" y="6169580"/>
              <a:ext cx="680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教</a:t>
              </a:r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6806A46C-3071-2386-B727-273B8AE706B6}"/>
                    </a:ext>
                  </a:extLst>
                </p:cNvPr>
                <p:cNvSpPr/>
                <p:nvPr/>
              </p:nvSpPr>
              <p:spPr>
                <a:xfrm>
                  <a:off x="5588145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6806A46C-3071-2386-B727-273B8AE706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88145" y="4261565"/>
                  <a:ext cx="457200" cy="365760"/>
                </a:xfrm>
                <a:prstGeom prst="rect">
                  <a:avLst/>
                </a:prstGeom>
                <a:blipFill>
                  <a:blip r:embed="rId35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9413D916-2233-CA27-09AE-10619FACB516}"/>
                </a:ext>
              </a:extLst>
            </p:cNvPr>
            <p:cNvCxnSpPr>
              <a:stCxn id="107" idx="0"/>
            </p:cNvCxnSpPr>
            <p:nvPr/>
          </p:nvCxnSpPr>
          <p:spPr>
            <a:xfrm flipV="1">
              <a:off x="4168849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箭头连接符 117">
              <a:extLst>
                <a:ext uri="{FF2B5EF4-FFF2-40B4-BE49-F238E27FC236}">
                  <a16:creationId xmlns:a16="http://schemas.microsoft.com/office/drawing/2014/main" id="{CE1AA1D7-CCAD-2B12-30C1-D2A20C8BDB68}"/>
                </a:ext>
              </a:extLst>
            </p:cNvPr>
            <p:cNvCxnSpPr>
              <a:cxnSpLocks/>
              <a:stCxn id="108" idx="0"/>
            </p:cNvCxnSpPr>
            <p:nvPr/>
          </p:nvCxnSpPr>
          <p:spPr>
            <a:xfrm flipV="1">
              <a:off x="4992797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D75160E4-0D84-0AE5-AFAF-F672806E2B50}"/>
                </a:ext>
              </a:extLst>
            </p:cNvPr>
            <p:cNvCxnSpPr>
              <a:cxnSpLocks/>
              <a:stCxn id="109" idx="0"/>
            </p:cNvCxnSpPr>
            <p:nvPr/>
          </p:nvCxnSpPr>
          <p:spPr>
            <a:xfrm flipV="1">
              <a:off x="5816745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箭头连接符 119">
              <a:extLst>
                <a:ext uri="{FF2B5EF4-FFF2-40B4-BE49-F238E27FC236}">
                  <a16:creationId xmlns:a16="http://schemas.microsoft.com/office/drawing/2014/main" id="{A7CCB8A3-A6BE-50DB-7793-64B3D7999B31}"/>
                </a:ext>
              </a:extLst>
            </p:cNvPr>
            <p:cNvCxnSpPr>
              <a:cxnSpLocks/>
              <a:endCxn id="116" idx="2"/>
            </p:cNvCxnSpPr>
            <p:nvPr/>
          </p:nvCxnSpPr>
          <p:spPr>
            <a:xfrm flipV="1">
              <a:off x="5816745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7A8BDB24-D7BA-4973-FF72-EB6CD0C49151}"/>
                    </a:ext>
                  </a:extLst>
                </p:cNvPr>
                <p:cNvSpPr/>
                <p:nvPr/>
              </p:nvSpPr>
              <p:spPr>
                <a:xfrm>
                  <a:off x="4767977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7A8BDB24-D7BA-4973-FF72-EB6CD0C491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67977" y="4261565"/>
                  <a:ext cx="457200" cy="365760"/>
                </a:xfrm>
                <a:prstGeom prst="rect">
                  <a:avLst/>
                </a:prstGeom>
                <a:blipFill>
                  <a:blip r:embed="rId36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6" name="直接箭头连接符 125">
              <a:extLst>
                <a:ext uri="{FF2B5EF4-FFF2-40B4-BE49-F238E27FC236}">
                  <a16:creationId xmlns:a16="http://schemas.microsoft.com/office/drawing/2014/main" id="{C435F3C0-7510-073E-B4F6-CD5399ACF50D}"/>
                </a:ext>
              </a:extLst>
            </p:cNvPr>
            <p:cNvCxnSpPr>
              <a:cxnSpLocks/>
              <a:endCxn id="125" idx="2"/>
            </p:cNvCxnSpPr>
            <p:nvPr/>
          </p:nvCxnSpPr>
          <p:spPr>
            <a:xfrm flipV="1">
              <a:off x="4996577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29040F68-CF71-E4C4-AB7D-C71242D8D295}"/>
                    </a:ext>
                  </a:extLst>
                </p:cNvPr>
                <p:cNvSpPr/>
                <p:nvPr/>
              </p:nvSpPr>
              <p:spPr>
                <a:xfrm>
                  <a:off x="3940249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29040F68-CF71-E4C4-AB7D-C71242D8D2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40249" y="4261565"/>
                  <a:ext cx="457200" cy="365760"/>
                </a:xfrm>
                <a:prstGeom prst="rect">
                  <a:avLst/>
                </a:prstGeom>
                <a:blipFill>
                  <a:blip r:embed="rId37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8" name="直接箭头连接符 127">
              <a:extLst>
                <a:ext uri="{FF2B5EF4-FFF2-40B4-BE49-F238E27FC236}">
                  <a16:creationId xmlns:a16="http://schemas.microsoft.com/office/drawing/2014/main" id="{406263F3-77DB-282E-9134-E1044A72B2AF}"/>
                </a:ext>
              </a:extLst>
            </p:cNvPr>
            <p:cNvCxnSpPr>
              <a:cxnSpLocks/>
              <a:endCxn id="127" idx="2"/>
            </p:cNvCxnSpPr>
            <p:nvPr/>
          </p:nvCxnSpPr>
          <p:spPr>
            <a:xfrm flipV="1">
              <a:off x="4168849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F2C7E403-C2A6-63A5-6E12-77025AF7AF43}"/>
                    </a:ext>
                  </a:extLst>
                </p:cNvPr>
                <p:cNvSpPr/>
                <p:nvPr/>
              </p:nvSpPr>
              <p:spPr>
                <a:xfrm>
                  <a:off x="6437549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F2C7E403-C2A6-63A5-6E12-77025AF7AF4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7549" y="5772561"/>
                  <a:ext cx="457200" cy="365760"/>
                </a:xfrm>
                <a:prstGeom prst="rect">
                  <a:avLst/>
                </a:prstGeom>
                <a:blipFill>
                  <a:blip r:embed="rId38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E13F3FBE-109C-0F01-98F5-AFB430FD1F81}"/>
                    </a:ext>
                  </a:extLst>
                </p:cNvPr>
                <p:cNvSpPr/>
                <p:nvPr/>
              </p:nvSpPr>
              <p:spPr>
                <a:xfrm>
                  <a:off x="7261497" y="5772561"/>
                  <a:ext cx="457200" cy="36576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E13F3FBE-109C-0F01-98F5-AFB430FD1F8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497" y="5772561"/>
                  <a:ext cx="457200" cy="365760"/>
                </a:xfrm>
                <a:prstGeom prst="rect">
                  <a:avLst/>
                </a:prstGeom>
                <a:blipFill>
                  <a:blip r:embed="rId39"/>
                  <a:stretch>
                    <a:fillRect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id="{8A5EB98D-3549-68D2-A57C-AF1958267025}"/>
                </a:ext>
              </a:extLst>
            </p:cNvPr>
            <p:cNvSpPr txBox="1"/>
            <p:nvPr/>
          </p:nvSpPr>
          <p:spPr>
            <a:xfrm>
              <a:off x="6464900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科</a:t>
              </a:r>
              <a:endParaRPr lang="en-US"/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0E838617-C396-A6CC-C343-A68755DE1B2D}"/>
                </a:ext>
              </a:extLst>
            </p:cNvPr>
            <p:cNvSpPr txBox="1"/>
            <p:nvPr/>
          </p:nvSpPr>
          <p:spPr>
            <a:xfrm>
              <a:off x="7290993" y="616958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书</a:t>
              </a:r>
              <a:endParaRPr lang="en-US"/>
            </a:p>
          </p:txBody>
        </p:sp>
        <p:cxnSp>
          <p:nvCxnSpPr>
            <p:cNvPr id="137" name="直接箭头连接符 136">
              <a:extLst>
                <a:ext uri="{FF2B5EF4-FFF2-40B4-BE49-F238E27FC236}">
                  <a16:creationId xmlns:a16="http://schemas.microsoft.com/office/drawing/2014/main" id="{396BE54B-9FA1-4EB5-FC83-5C3A3157306F}"/>
                </a:ext>
              </a:extLst>
            </p:cNvPr>
            <p:cNvCxnSpPr>
              <a:stCxn id="131" idx="0"/>
            </p:cNvCxnSpPr>
            <p:nvPr/>
          </p:nvCxnSpPr>
          <p:spPr>
            <a:xfrm flipV="1">
              <a:off x="6666149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箭头连接符 137">
              <a:extLst>
                <a:ext uri="{FF2B5EF4-FFF2-40B4-BE49-F238E27FC236}">
                  <a16:creationId xmlns:a16="http://schemas.microsoft.com/office/drawing/2014/main" id="{F454360A-DAD9-0F96-4334-2C42D030BCCE}"/>
                </a:ext>
              </a:extLst>
            </p:cNvPr>
            <p:cNvCxnSpPr>
              <a:cxnSpLocks/>
              <a:stCxn id="132" idx="0"/>
            </p:cNvCxnSpPr>
            <p:nvPr/>
          </p:nvCxnSpPr>
          <p:spPr>
            <a:xfrm flipV="1">
              <a:off x="7490097" y="5385250"/>
              <a:ext cx="0" cy="38731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FCB0D027-6290-A687-44E8-6A314DE03030}"/>
                    </a:ext>
                  </a:extLst>
                </p:cNvPr>
                <p:cNvSpPr/>
                <p:nvPr/>
              </p:nvSpPr>
              <p:spPr>
                <a:xfrm>
                  <a:off x="7265277" y="4261565"/>
                  <a:ext cx="457200" cy="36576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FCB0D027-6290-A687-44E8-6A314DE030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5277" y="4261565"/>
                  <a:ext cx="457200" cy="365760"/>
                </a:xfrm>
                <a:prstGeom prst="rect">
                  <a:avLst/>
                </a:prstGeom>
                <a:blipFill>
                  <a:blip r:embed="rId40"/>
                  <a:stretch>
                    <a:fillRect t="-4839" r="-10390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2" name="直接箭头连接符 141">
              <a:extLst>
                <a:ext uri="{FF2B5EF4-FFF2-40B4-BE49-F238E27FC236}">
                  <a16:creationId xmlns:a16="http://schemas.microsoft.com/office/drawing/2014/main" id="{C95634F8-2FC7-1F81-E182-3A905C0095CB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 flipV="1">
              <a:off x="7493877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3" name="矩形 142">
                  <a:extLst>
                    <a:ext uri="{FF2B5EF4-FFF2-40B4-BE49-F238E27FC236}">
                      <a16:creationId xmlns:a16="http://schemas.microsoft.com/office/drawing/2014/main" id="{E80D3245-3731-0D0E-22D7-8681E0449885}"/>
                    </a:ext>
                  </a:extLst>
                </p:cNvPr>
                <p:cNvSpPr/>
                <p:nvPr/>
              </p:nvSpPr>
              <p:spPr>
                <a:xfrm>
                  <a:off x="6437549" y="4261565"/>
                  <a:ext cx="457200" cy="365760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43" name="矩形 142">
                  <a:extLst>
                    <a:ext uri="{FF2B5EF4-FFF2-40B4-BE49-F238E27FC236}">
                      <a16:creationId xmlns:a16="http://schemas.microsoft.com/office/drawing/2014/main" id="{E80D3245-3731-0D0E-22D7-8681E04498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7549" y="4261565"/>
                  <a:ext cx="457200" cy="365760"/>
                </a:xfrm>
                <a:prstGeom prst="rect">
                  <a:avLst/>
                </a:prstGeom>
                <a:blipFill>
                  <a:blip r:embed="rId41"/>
                  <a:stretch>
                    <a:fillRect t="-4839" r="-11688" b="-6452"/>
                  </a:stretch>
                </a:blip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4" name="直接箭头连接符 143">
              <a:extLst>
                <a:ext uri="{FF2B5EF4-FFF2-40B4-BE49-F238E27FC236}">
                  <a16:creationId xmlns:a16="http://schemas.microsoft.com/office/drawing/2014/main" id="{6FB3AD64-081D-38CF-DF80-222C1841EB14}"/>
                </a:ext>
              </a:extLst>
            </p:cNvPr>
            <p:cNvCxnSpPr>
              <a:cxnSpLocks/>
              <a:endCxn id="143" idx="2"/>
            </p:cNvCxnSpPr>
            <p:nvPr/>
          </p:nvCxnSpPr>
          <p:spPr>
            <a:xfrm flipV="1">
              <a:off x="6666149" y="4627325"/>
              <a:ext cx="0" cy="392165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圆角矩形 146"/>
            <p:cNvSpPr/>
            <p:nvPr/>
          </p:nvSpPr>
          <p:spPr>
            <a:xfrm>
              <a:off x="1248831" y="4907985"/>
              <a:ext cx="6646940" cy="67091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chemeClr val="accent2"/>
                  </a:solidFill>
                </a:rPr>
                <a:t>Self - Attention</a:t>
              </a:r>
              <a:endParaRPr lang="zh-CN" altLang="en-US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8882741" y="4182835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/>
                <a:t>并行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8882741" y="502097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全局信息</a:t>
              </a:r>
            </a:p>
          </p:txBody>
        </p:sp>
      </p:grpSp>
      <p:sp>
        <p:nvSpPr>
          <p:cNvPr id="151" name="灯片编号占位符 1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10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6C6AA-3810-F849-1E54-C4391E1E4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65C26F0-B16B-DC7C-407E-887BB0282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34826"/>
            <a:ext cx="12192000" cy="2770062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CN" sz="11300" b="1" dirty="0">
                <a:solidFill>
                  <a:srgbClr val="FF0000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B</a:t>
            </a:r>
            <a:r>
              <a:rPr lang="en-US" altLang="zh-CN" sz="11300" b="1" dirty="0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ERT</a:t>
            </a:r>
            <a:endParaRPr lang="zh-CN" altLang="en-US" sz="11300" spc="0" dirty="0">
              <a:solidFill>
                <a:schemeClr val="accent1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D4D5A7-FFD2-C723-2200-C3AB7F918471}"/>
              </a:ext>
            </a:extLst>
          </p:cNvPr>
          <p:cNvSpPr txBox="1"/>
          <p:nvPr/>
        </p:nvSpPr>
        <p:spPr>
          <a:xfrm>
            <a:off x="5675264" y="314151"/>
            <a:ext cx="697627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altLang="zh-CN" sz="8000" dirty="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4</a:t>
            </a:r>
            <a:endParaRPr lang="zh-CN" altLang="en-US" sz="8000" dirty="0">
              <a:solidFill>
                <a:schemeClr val="accent5">
                  <a:lumMod val="40000"/>
                  <a:lumOff val="60000"/>
                </a:schemeClr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75CFAC3-A168-C46E-1CDE-26237EA9D45D}"/>
              </a:ext>
            </a:extLst>
          </p:cNvPr>
          <p:cNvSpPr txBox="1"/>
          <p:nvPr/>
        </p:nvSpPr>
        <p:spPr>
          <a:xfrm>
            <a:off x="0" y="4602124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B</a:t>
            </a:r>
            <a:r>
              <a:rPr lang="en-US" sz="2800" dirty="0">
                <a:solidFill>
                  <a:srgbClr val="FF0000"/>
                </a:solidFill>
              </a:rPr>
              <a:t>idirectional</a:t>
            </a: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b="1" dirty="0">
                <a:solidFill>
                  <a:schemeClr val="accent1"/>
                </a:solidFill>
              </a:rPr>
              <a:t>E</a:t>
            </a:r>
            <a:r>
              <a:rPr lang="en-US" sz="2800" dirty="0">
                <a:solidFill>
                  <a:schemeClr val="accent1"/>
                </a:solidFill>
              </a:rPr>
              <a:t>ncoder </a:t>
            </a:r>
            <a:r>
              <a:rPr lang="en-US" sz="2800" b="1" dirty="0">
                <a:solidFill>
                  <a:schemeClr val="accent1"/>
                </a:solidFill>
              </a:rPr>
              <a:t>R</a:t>
            </a:r>
            <a:r>
              <a:rPr lang="en-US" sz="2800" dirty="0">
                <a:solidFill>
                  <a:schemeClr val="accent1"/>
                </a:solidFill>
              </a:rPr>
              <a:t>epresentations from </a:t>
            </a:r>
            <a:r>
              <a:rPr lang="en-US" sz="2800" b="1" dirty="0">
                <a:solidFill>
                  <a:schemeClr val="accent1"/>
                </a:solidFill>
              </a:rPr>
              <a:t>T</a:t>
            </a:r>
            <a:r>
              <a:rPr lang="en-US" sz="2800" dirty="0">
                <a:solidFill>
                  <a:schemeClr val="accent1"/>
                </a:solidFill>
              </a:rPr>
              <a:t>ransformers</a:t>
            </a:r>
          </a:p>
          <a:p>
            <a:pPr algn="ctr">
              <a:lnSpc>
                <a:spcPct val="150000"/>
              </a:lnSpc>
            </a:pPr>
            <a:r>
              <a:rPr lang="zh-CN" altLang="en-US" sz="4400" b="1" dirty="0">
                <a:solidFill>
                  <a:schemeClr val="accent1"/>
                </a:solidFill>
              </a:rPr>
              <a:t>多</a:t>
            </a:r>
            <a:r>
              <a:rPr lang="en-US" altLang="zh-CN" sz="4400" b="1" dirty="0">
                <a:solidFill>
                  <a:schemeClr val="accent1"/>
                </a:solidFill>
              </a:rPr>
              <a:t>Transformer</a:t>
            </a:r>
            <a:r>
              <a:rPr lang="zh-CN" altLang="en-US" sz="4400" b="1" dirty="0">
                <a:solidFill>
                  <a:schemeClr val="accent1"/>
                </a:solidFill>
              </a:rPr>
              <a:t>的</a:t>
            </a:r>
            <a:r>
              <a:rPr lang="zh-CN" altLang="en-US" sz="4400" b="1" dirty="0">
                <a:solidFill>
                  <a:srgbClr val="FF0000"/>
                </a:solidFill>
              </a:rPr>
              <a:t>双向</a:t>
            </a:r>
            <a:r>
              <a:rPr lang="zh-CN" altLang="en-US" sz="4400" b="1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编码器</a:t>
            </a:r>
            <a:r>
              <a:rPr lang="zh-CN" altLang="en-US" sz="4400" b="1" dirty="0">
                <a:solidFill>
                  <a:schemeClr val="accent1"/>
                </a:solidFill>
              </a:rPr>
              <a:t>表示法</a:t>
            </a:r>
            <a:endParaRPr lang="en-US" sz="4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538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883E29-3839-827B-483B-A6B7B8B90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机器翻译研究发展历程</a:t>
            </a:r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103177-B559-6A6A-596D-FFC70BA20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9" y="2327130"/>
            <a:ext cx="7240010" cy="3877216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920EB7F9-DBEE-E142-CC8C-F60A7C13EA03}"/>
              </a:ext>
            </a:extLst>
          </p:cNvPr>
          <p:cNvSpPr txBox="1"/>
          <p:nvPr/>
        </p:nvSpPr>
        <p:spPr>
          <a:xfrm>
            <a:off x="6096000" y="1933064"/>
            <a:ext cx="60599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B</a:t>
            </a:r>
            <a:r>
              <a:rPr lang="en-US"/>
              <a:t>idirectional </a:t>
            </a:r>
            <a:r>
              <a:rPr lang="en-US" b="1"/>
              <a:t>E</a:t>
            </a:r>
            <a:r>
              <a:rPr lang="en-US"/>
              <a:t>ncoder </a:t>
            </a:r>
            <a:r>
              <a:rPr lang="en-US" b="1"/>
              <a:t>R</a:t>
            </a:r>
            <a:r>
              <a:rPr lang="en-US"/>
              <a:t>epresentations from </a:t>
            </a:r>
            <a:r>
              <a:rPr lang="en-US" b="1"/>
              <a:t>T</a:t>
            </a:r>
            <a:r>
              <a:rPr lang="en-US"/>
              <a:t>ransformers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78FA12-88F4-9635-D846-57758AC79B8B}"/>
              </a:ext>
            </a:extLst>
          </p:cNvPr>
          <p:cNvSpPr txBox="1"/>
          <p:nvPr/>
        </p:nvSpPr>
        <p:spPr>
          <a:xfrm>
            <a:off x="6759080" y="1424290"/>
            <a:ext cx="466707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200"/>
              <a:t>多</a:t>
            </a:r>
            <a:r>
              <a:rPr lang="en-US" altLang="zh-CN" sz="2200"/>
              <a:t>Transformer</a:t>
            </a:r>
            <a:r>
              <a:rPr lang="zh-CN" altLang="en-US" sz="2200"/>
              <a:t>的双向编码器表示法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11743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5C38C8-D0B6-DCC9-2E91-344DA2F6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pc="0"/>
              <a:t>      Transformer</a:t>
            </a:r>
            <a:r>
              <a:rPr lang="zh-CN" altLang="en-US"/>
              <a:t>          </a:t>
            </a:r>
            <a:r>
              <a:rPr lang="en-US" altLang="zh-CN" b="1"/>
              <a:t>BERT</a:t>
            </a:r>
            <a:r>
              <a:rPr lang="en-US" altLang="zh-CN"/>
              <a:t>          GPT</a:t>
            </a:r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F8D8BD-13EA-ACFE-3568-B6A3CA5EC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586" y="1081449"/>
            <a:ext cx="3723640" cy="490843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60744BF-3B40-6797-482E-FF5591F0F23F}"/>
              </a:ext>
            </a:extLst>
          </p:cNvPr>
          <p:cNvSpPr txBox="1"/>
          <p:nvPr/>
        </p:nvSpPr>
        <p:spPr>
          <a:xfrm>
            <a:off x="1294354" y="615308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rgbClr val="FF0000"/>
                </a:solidFill>
              </a:rPr>
              <a:t>编码器</a:t>
            </a:r>
            <a:endParaRPr lang="en-US" sz="200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6E8761-C2BA-9FE0-530D-45052560B1E4}"/>
              </a:ext>
            </a:extLst>
          </p:cNvPr>
          <p:cNvSpPr txBox="1"/>
          <p:nvPr/>
        </p:nvSpPr>
        <p:spPr>
          <a:xfrm>
            <a:off x="2723745" y="615308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</a:rPr>
              <a:t>解码器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0" name="左大括号 9">
            <a:extLst>
              <a:ext uri="{FF2B5EF4-FFF2-40B4-BE49-F238E27FC236}">
                <a16:creationId xmlns:a16="http://schemas.microsoft.com/office/drawing/2014/main" id="{49E91AD7-ECDF-B197-2AA9-CC0F270E7E10}"/>
              </a:ext>
            </a:extLst>
          </p:cNvPr>
          <p:cNvSpPr/>
          <p:nvPr/>
        </p:nvSpPr>
        <p:spPr>
          <a:xfrm rot="16200000">
            <a:off x="1677601" y="5480324"/>
            <a:ext cx="187614" cy="1188720"/>
          </a:xfrm>
          <a:prstGeom prst="leftBrace">
            <a:avLst>
              <a:gd name="adj1" fmla="val 23505"/>
              <a:gd name="adj2" fmla="val 50000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E1C48FC2-5DDA-B24E-2D96-8F3CDA223762}"/>
              </a:ext>
            </a:extLst>
          </p:cNvPr>
          <p:cNvSpPr/>
          <p:nvPr/>
        </p:nvSpPr>
        <p:spPr>
          <a:xfrm rot="16200000">
            <a:off x="3159959" y="5388884"/>
            <a:ext cx="187614" cy="1371600"/>
          </a:xfrm>
          <a:prstGeom prst="leftBrace">
            <a:avLst>
              <a:gd name="adj1" fmla="val 23505"/>
              <a:gd name="adj2" fmla="val 50000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/>
          <p:cNvGrpSpPr/>
          <p:nvPr/>
        </p:nvGrpSpPr>
        <p:grpSpPr>
          <a:xfrm>
            <a:off x="5472621" y="1400783"/>
            <a:ext cx="1782835" cy="5156401"/>
            <a:chOff x="5472621" y="1400783"/>
            <a:chExt cx="1782835" cy="515640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285931D-D5CA-C99A-DEB2-649CD859E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72621" y="1582186"/>
              <a:ext cx="1782835" cy="4220127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B90F849-F043-BE38-23D8-62A54332ED0F}"/>
                </a:ext>
              </a:extLst>
            </p:cNvPr>
            <p:cNvSpPr/>
            <p:nvPr/>
          </p:nvSpPr>
          <p:spPr>
            <a:xfrm>
              <a:off x="5710136" y="1400783"/>
              <a:ext cx="1545320" cy="1293779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0205335-BE0B-48F3-6211-29C8C3393EF6}"/>
                </a:ext>
              </a:extLst>
            </p:cNvPr>
            <p:cNvSpPr txBox="1"/>
            <p:nvPr/>
          </p:nvSpPr>
          <p:spPr>
            <a:xfrm>
              <a:off x="5972984" y="615707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>
                  <a:solidFill>
                    <a:srgbClr val="FF0000"/>
                  </a:solidFill>
                </a:rPr>
                <a:t>编码器</a:t>
              </a:r>
              <a:endParaRPr lang="en-US" sz="2000">
                <a:solidFill>
                  <a:srgbClr val="FF0000"/>
                </a:solidFill>
              </a:endParaRPr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F663A2FF-A486-E090-A3B8-5DCB22455FE7}"/>
                </a:ext>
              </a:extLst>
            </p:cNvPr>
            <p:cNvSpPr/>
            <p:nvPr/>
          </p:nvSpPr>
          <p:spPr>
            <a:xfrm rot="16200000">
              <a:off x="6356231" y="5484315"/>
              <a:ext cx="187614" cy="1188720"/>
            </a:xfrm>
            <a:prstGeom prst="leftBrace">
              <a:avLst>
                <a:gd name="adj1" fmla="val 23505"/>
                <a:gd name="adj2" fmla="val 50000"/>
              </a:avLst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809C5D84-92E4-E40F-A3E5-ECF6FE54B421}"/>
              </a:ext>
            </a:extLst>
          </p:cNvPr>
          <p:cNvSpPr txBox="1"/>
          <p:nvPr/>
        </p:nvSpPr>
        <p:spPr>
          <a:xfrm>
            <a:off x="1629595" y="639724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T5 (Google)</a:t>
            </a:r>
            <a:endParaRPr lang="en-US" sz="240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D3F488F-4CFF-6CB0-6422-49EBE4B96086}"/>
              </a:ext>
            </a:extLst>
          </p:cNvPr>
          <p:cNvSpPr txBox="1"/>
          <p:nvPr/>
        </p:nvSpPr>
        <p:spPr>
          <a:xfrm>
            <a:off x="5914193" y="646768"/>
            <a:ext cx="1149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/>
              <a:t>Google</a:t>
            </a:r>
            <a:endParaRPr lang="en-US" sz="240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50E2F5-8FF4-DDE7-FBF0-AE543391247A}"/>
              </a:ext>
            </a:extLst>
          </p:cNvPr>
          <p:cNvSpPr txBox="1"/>
          <p:nvPr/>
        </p:nvSpPr>
        <p:spPr>
          <a:xfrm>
            <a:off x="9069968" y="669167"/>
            <a:ext cx="1192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/>
              <a:t>OpenAI</a:t>
            </a:r>
            <a:endParaRPr lang="en-US" sz="2400"/>
          </a:p>
        </p:txBody>
      </p:sp>
      <p:grpSp>
        <p:nvGrpSpPr>
          <p:cNvPr id="21" name="组合 20"/>
          <p:cNvGrpSpPr/>
          <p:nvPr/>
        </p:nvGrpSpPr>
        <p:grpSpPr>
          <a:xfrm>
            <a:off x="8795423" y="1117611"/>
            <a:ext cx="2245469" cy="5408795"/>
            <a:chOff x="8795423" y="1117611"/>
            <a:chExt cx="2245469" cy="5408795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A0D502-1C28-1EDE-3E15-A7F721E81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95423" y="1117611"/>
              <a:ext cx="2245469" cy="4908437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F4411DD-FC6C-0054-F7AC-7AC2214A21BC}"/>
                </a:ext>
              </a:extLst>
            </p:cNvPr>
            <p:cNvSpPr txBox="1"/>
            <p:nvPr/>
          </p:nvSpPr>
          <p:spPr>
            <a:xfrm>
              <a:off x="9484099" y="6157074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>
                  <a:solidFill>
                    <a:srgbClr val="FF0000"/>
                  </a:solidFill>
                </a:rPr>
                <a:t>解码器</a:t>
              </a:r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5" name="左大括号 14">
              <a:extLst>
                <a:ext uri="{FF2B5EF4-FFF2-40B4-BE49-F238E27FC236}">
                  <a16:creationId xmlns:a16="http://schemas.microsoft.com/office/drawing/2014/main" id="{D53C4BEE-75C0-CA43-C095-507CC260F2CB}"/>
                </a:ext>
              </a:extLst>
            </p:cNvPr>
            <p:cNvSpPr/>
            <p:nvPr/>
          </p:nvSpPr>
          <p:spPr>
            <a:xfrm rot="16200000">
              <a:off x="9828873" y="5484315"/>
              <a:ext cx="187614" cy="1188720"/>
            </a:xfrm>
            <a:prstGeom prst="leftBrace">
              <a:avLst>
                <a:gd name="adj1" fmla="val 23505"/>
                <a:gd name="adj2" fmla="val 50000"/>
              </a:avLst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3E943E4B-FD4E-3B03-23B2-A03B44EE96E2}"/>
                </a:ext>
              </a:extLst>
            </p:cNvPr>
            <p:cNvSpPr/>
            <p:nvPr/>
          </p:nvSpPr>
          <p:spPr>
            <a:xfrm>
              <a:off x="9293464" y="2884554"/>
              <a:ext cx="1170432" cy="749808"/>
            </a:xfrm>
            <a:prstGeom prst="rect">
              <a:avLst/>
            </a:prstGeom>
            <a:solidFill>
              <a:schemeClr val="bg1">
                <a:lumMod val="75000"/>
                <a:alpha val="69804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3478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0FD79-A992-7C32-1F93-0479AA292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BERT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0A817C2-C778-B3DB-7841-5EB44176C67E}"/>
              </a:ext>
            </a:extLst>
          </p:cNvPr>
          <p:cNvSpPr txBox="1"/>
          <p:nvPr/>
        </p:nvSpPr>
        <p:spPr>
          <a:xfrm>
            <a:off x="596431" y="996685"/>
            <a:ext cx="6535827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/>
              <a:t>基于 </a:t>
            </a:r>
            <a:r>
              <a:rPr lang="en-US" altLang="zh-CN" sz="2200" dirty="0"/>
              <a:t>Transformer </a:t>
            </a:r>
            <a:r>
              <a:rPr lang="zh-CN" altLang="en-US" sz="2200" dirty="0"/>
              <a:t>理解、生成 人类的语言。</a:t>
            </a:r>
            <a:endParaRPr lang="en-US" altLang="zh-CN" sz="2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/>
              <a:t>编码器</a:t>
            </a:r>
            <a:r>
              <a:rPr lang="zh-CN" altLang="en-US" sz="2200" dirty="0"/>
              <a:t>：</a:t>
            </a:r>
            <a:r>
              <a:rPr lang="zh-CN" altLang="en-US" sz="2200" b="1" dirty="0">
                <a:solidFill>
                  <a:schemeClr val="accent1"/>
                </a:solidFill>
              </a:rPr>
              <a:t>理解</a:t>
            </a:r>
            <a:r>
              <a:rPr lang="zh-CN" altLang="en-US" sz="2200" dirty="0"/>
              <a:t>输入序列，而不</a:t>
            </a:r>
            <a:r>
              <a:rPr lang="zh-CN" altLang="en-US" sz="2200" dirty="0">
                <a:solidFill>
                  <a:schemeClr val="accent1"/>
                </a:solidFill>
              </a:rPr>
              <a:t>生成</a:t>
            </a:r>
            <a:r>
              <a:rPr lang="zh-CN" altLang="en-US" sz="2200" dirty="0"/>
              <a:t>输出序列。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/>
              <a:t>结构上没有创新（</a:t>
            </a:r>
            <a:r>
              <a:rPr lang="en-US" altLang="zh-CN" sz="2200" dirty="0"/>
              <a:t>Transformer</a:t>
            </a:r>
            <a:r>
              <a:rPr lang="zh-CN" altLang="en-US" sz="2200" dirty="0"/>
              <a:t>的</a:t>
            </a:r>
            <a:r>
              <a:rPr lang="en-US" altLang="zh-CN" sz="2200" dirty="0"/>
              <a:t>Encoder</a:t>
            </a:r>
            <a:r>
              <a:rPr lang="zh-CN" altLang="en-US" sz="2200" dirty="0"/>
              <a:t>）。</a:t>
            </a:r>
            <a:endParaRPr lang="en-US" altLang="zh-CN" sz="2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solidFill>
                  <a:srgbClr val="FF0000"/>
                </a:solidFill>
              </a:rPr>
              <a:t>创新</a:t>
            </a:r>
            <a:r>
              <a:rPr lang="zh-CN" altLang="en-US" sz="2200" dirty="0"/>
              <a:t>：</a:t>
            </a:r>
            <a:r>
              <a:rPr lang="zh-CN" altLang="en-US" sz="2200" b="1" dirty="0">
                <a:solidFill>
                  <a:srgbClr val="FF0000"/>
                </a:solidFill>
              </a:rPr>
              <a:t>模型的训练方法</a:t>
            </a:r>
            <a:r>
              <a:rPr lang="zh-CN" altLang="en-US" sz="2200" dirty="0"/>
              <a:t>。</a:t>
            </a:r>
            <a:endParaRPr lang="en-US" altLang="zh-CN" sz="2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/>
              <a:t>双向法</a:t>
            </a:r>
            <a:r>
              <a:rPr lang="zh-CN" altLang="en-US" sz="2200" dirty="0"/>
              <a:t>：同时考虑句子中单词的前、后上下文。</a:t>
            </a:r>
            <a:endParaRPr lang="en-US" sz="2200" dirty="0"/>
          </a:p>
        </p:txBody>
      </p:sp>
      <p:grpSp>
        <p:nvGrpSpPr>
          <p:cNvPr id="6" name="组合 5"/>
          <p:cNvGrpSpPr/>
          <p:nvPr/>
        </p:nvGrpSpPr>
        <p:grpSpPr>
          <a:xfrm>
            <a:off x="2886465" y="996685"/>
            <a:ext cx="8599571" cy="4188791"/>
            <a:chOff x="2886465" y="996685"/>
            <a:chExt cx="8599571" cy="418879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13CBCD2-E430-3F3D-4972-701F9585622D}"/>
                </a:ext>
              </a:extLst>
            </p:cNvPr>
            <p:cNvSpPr txBox="1"/>
            <p:nvPr/>
          </p:nvSpPr>
          <p:spPr>
            <a:xfrm>
              <a:off x="2886465" y="3800481"/>
              <a:ext cx="5977316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/>
                <a:t>" I went to the </a:t>
              </a:r>
              <a:r>
                <a:rPr lang="en-US" sz="2800" b="1" dirty="0"/>
                <a:t>bank</a:t>
              </a:r>
              <a:r>
                <a:rPr lang="en-US" sz="2800" dirty="0"/>
                <a:t> to deposit cash."</a:t>
              </a:r>
              <a:endParaRPr lang="en-US" altLang="zh-CN" sz="2800" dirty="0"/>
            </a:p>
            <a:p>
              <a:pPr>
                <a:lnSpc>
                  <a:spcPct val="150000"/>
                </a:lnSpc>
              </a:pPr>
              <a:r>
                <a:rPr lang="en-US" sz="2800" dirty="0"/>
                <a:t>" I went to the </a:t>
              </a:r>
              <a:r>
                <a:rPr lang="en-US" sz="2800" b="1" dirty="0"/>
                <a:t>bank</a:t>
              </a:r>
              <a:r>
                <a:rPr lang="en-US" sz="2800" dirty="0"/>
                <a:t> to sit down. "</a:t>
              </a: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3CE1137-A26A-9AC5-0777-591EA698C08B}"/>
                </a:ext>
              </a:extLst>
            </p:cNvPr>
            <p:cNvSpPr txBox="1"/>
            <p:nvPr/>
          </p:nvSpPr>
          <p:spPr>
            <a:xfrm>
              <a:off x="7661240" y="996685"/>
              <a:ext cx="3824796" cy="263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b="1" dirty="0"/>
                <a:t>自我注意的机制</a:t>
              </a:r>
              <a:r>
                <a:rPr lang="zh-CN" altLang="en-US" sz="2200" dirty="0"/>
                <a:t>：</a:t>
              </a:r>
              <a:endParaRPr lang="en-US" altLang="zh-CN" sz="2200" dirty="0"/>
            </a:p>
            <a:p>
              <a:pPr>
                <a:lnSpc>
                  <a:spcPct val="150000"/>
                </a:lnSpc>
              </a:pPr>
              <a:r>
                <a:rPr lang="zh-CN" altLang="en-US" sz="2200" dirty="0"/>
                <a:t>根据其上下文 </a:t>
              </a:r>
              <a:r>
                <a:rPr lang="en-US" altLang="zh-CN" sz="2200" dirty="0"/>
                <a:t>(</a:t>
              </a:r>
              <a:r>
                <a:rPr lang="zh-CN" altLang="en-US" sz="2200" dirty="0"/>
                <a:t>前后</a:t>
              </a:r>
              <a:r>
                <a:rPr lang="en-US" altLang="zh-CN" sz="2200" dirty="0"/>
                <a:t>) </a:t>
              </a:r>
              <a:r>
                <a:rPr lang="zh-CN" altLang="en-US" sz="2200" dirty="0"/>
                <a:t>来权衡每个单词的重要性。</a:t>
              </a:r>
              <a:endParaRPr lang="en-US" altLang="zh-CN" sz="2200" dirty="0"/>
            </a:p>
            <a:p>
              <a:pPr>
                <a:lnSpc>
                  <a:spcPct val="150000"/>
                </a:lnSpc>
              </a:pPr>
              <a:r>
                <a:rPr lang="zh-CN" altLang="en-US" sz="2200" dirty="0"/>
                <a:t>生成上下文化的单词嵌入，</a:t>
              </a:r>
              <a:endParaRPr lang="en-US" altLang="zh-CN" sz="2200" dirty="0"/>
            </a:p>
            <a:p>
              <a:pPr>
                <a:lnSpc>
                  <a:spcPct val="150000"/>
                </a:lnSpc>
              </a:pPr>
              <a:r>
                <a:rPr lang="zh-CN" altLang="en-US" sz="2200" dirty="0"/>
                <a:t>考虑单词在句子中的含义。</a:t>
              </a:r>
              <a:endParaRPr lang="en-US" altLang="zh-CN" sz="2200" dirty="0"/>
            </a:p>
          </p:txBody>
        </p:sp>
      </p:grpSp>
      <p:sp>
        <p:nvSpPr>
          <p:cNvPr id="4" name="矩形 3"/>
          <p:cNvSpPr/>
          <p:nvPr/>
        </p:nvSpPr>
        <p:spPr>
          <a:xfrm>
            <a:off x="1636416" y="5268685"/>
            <a:ext cx="97173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/>
              <a:t>word2vec 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等无上下文模型为词汇表中的每个单词生成相同的单词嵌入表示，</a:t>
            </a:r>
            <a:endParaRPr lang="en-US" altLang="zh-CN" sz="2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即 无法根据上下文来区别不同含义。</a:t>
            </a: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59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3232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FFAB28-5025-CFBA-4F6D-6C4E3695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编码器</a:t>
            </a:r>
            <a:r>
              <a:rPr lang="zh-CN" altLang="en-US"/>
              <a:t> </a:t>
            </a:r>
            <a:r>
              <a:rPr lang="en-US" altLang="zh-CN"/>
              <a:t>- </a:t>
            </a:r>
            <a:r>
              <a:rPr lang="zh-CN" altLang="en-US" b="1"/>
              <a:t>解码器</a:t>
            </a:r>
            <a:endParaRPr 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491930F-5B24-1FB6-8EBC-40BCB7E95F76}"/>
              </a:ext>
            </a:extLst>
          </p:cNvPr>
          <p:cNvSpPr txBox="1"/>
          <p:nvPr/>
        </p:nvSpPr>
        <p:spPr>
          <a:xfrm>
            <a:off x="1869533" y="115841"/>
            <a:ext cx="1630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encoder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2DF243F-27AD-B142-287B-62084B84C0C6}"/>
              </a:ext>
            </a:extLst>
          </p:cNvPr>
          <p:cNvSpPr txBox="1"/>
          <p:nvPr/>
        </p:nvSpPr>
        <p:spPr>
          <a:xfrm>
            <a:off x="8682274" y="115841"/>
            <a:ext cx="1640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decoder</a:t>
            </a:r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9B5CF7A2-DFAA-DE0E-E9EB-0DED1B1C2B96}"/>
              </a:ext>
            </a:extLst>
          </p:cNvPr>
          <p:cNvGrpSpPr/>
          <p:nvPr/>
        </p:nvGrpSpPr>
        <p:grpSpPr>
          <a:xfrm>
            <a:off x="2757867" y="1680232"/>
            <a:ext cx="7762667" cy="1487698"/>
            <a:chOff x="2496095" y="1556171"/>
            <a:chExt cx="7762667" cy="148769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82CB487-1252-37A7-8404-273DA2F6D412}"/>
                </a:ext>
              </a:extLst>
            </p:cNvPr>
            <p:cNvSpPr/>
            <p:nvPr/>
          </p:nvSpPr>
          <p:spPr>
            <a:xfrm>
              <a:off x="3728102" y="1556171"/>
              <a:ext cx="1828800" cy="64008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</a:rPr>
                <a:t>编码器</a:t>
              </a:r>
              <a:endParaRPr lang="en-US" sz="2000" b="1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B0DDE9D-7BE1-D87A-44E1-A50913A05AD0}"/>
                </a:ext>
              </a:extLst>
            </p:cNvPr>
            <p:cNvSpPr/>
            <p:nvPr/>
          </p:nvSpPr>
          <p:spPr>
            <a:xfrm>
              <a:off x="5965949" y="1556171"/>
              <a:ext cx="822960" cy="6400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隐藏状态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8AAAD4-89EB-0BBC-65E1-05116BB9E4B1}"/>
                </a:ext>
              </a:extLst>
            </p:cNvPr>
            <p:cNvSpPr/>
            <p:nvPr/>
          </p:nvSpPr>
          <p:spPr>
            <a:xfrm>
              <a:off x="7197956" y="1556171"/>
              <a:ext cx="1828800" cy="640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</a:rPr>
                <a:t>解码器</a:t>
              </a:r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99C719C-E20F-6A8A-4416-54581095DBC2}"/>
                </a:ext>
              </a:extLst>
            </p:cNvPr>
            <p:cNvSpPr/>
            <p:nvPr/>
          </p:nvSpPr>
          <p:spPr>
            <a:xfrm>
              <a:off x="2496095" y="1647611"/>
              <a:ext cx="822960" cy="457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输入</a:t>
              </a:r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6BC164FA-C62B-2CB7-F608-47A65C4C21C0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5556902" y="1876211"/>
              <a:ext cx="40904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3B20614C-0FA4-F9F3-0A4F-2559B660D868}"/>
                </a:ext>
              </a:extLst>
            </p:cNvPr>
            <p:cNvCxnSpPr>
              <a:cxnSpLocks/>
              <a:stCxn id="28" idx="3"/>
              <a:endCxn id="8" idx="1"/>
            </p:cNvCxnSpPr>
            <p:nvPr/>
          </p:nvCxnSpPr>
          <p:spPr>
            <a:xfrm>
              <a:off x="3319055" y="1876211"/>
              <a:ext cx="40904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C773AC1A-DEDF-FCF7-CF72-E5AE1D6EA31A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6788909" y="1876211"/>
              <a:ext cx="40904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1D96193-1829-9760-DA39-FE698D48CD57}"/>
                </a:ext>
              </a:extLst>
            </p:cNvPr>
            <p:cNvSpPr/>
            <p:nvPr/>
          </p:nvSpPr>
          <p:spPr>
            <a:xfrm>
              <a:off x="9435802" y="1647611"/>
              <a:ext cx="822960" cy="457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输出</a:t>
              </a:r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66C821F3-E4F6-A229-CC4F-E7B0C1169C49}"/>
                </a:ext>
              </a:extLst>
            </p:cNvPr>
            <p:cNvCxnSpPr>
              <a:cxnSpLocks/>
              <a:stCxn id="10" idx="3"/>
              <a:endCxn id="47" idx="1"/>
            </p:cNvCxnSpPr>
            <p:nvPr/>
          </p:nvCxnSpPr>
          <p:spPr>
            <a:xfrm>
              <a:off x="9026756" y="1876211"/>
              <a:ext cx="40904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C90A66CE-75D5-2BC9-0153-2370598D868E}"/>
                </a:ext>
              </a:extLst>
            </p:cNvPr>
            <p:cNvSpPr/>
            <p:nvPr/>
          </p:nvSpPr>
          <p:spPr>
            <a:xfrm>
              <a:off x="7700876" y="2586669"/>
              <a:ext cx="822960" cy="457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输入</a:t>
              </a:r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40E32075-C539-4749-25C9-496D6E35F240}"/>
                </a:ext>
              </a:extLst>
            </p:cNvPr>
            <p:cNvCxnSpPr>
              <a:cxnSpLocks/>
              <a:stCxn id="52" idx="0"/>
              <a:endCxn id="10" idx="2"/>
            </p:cNvCxnSpPr>
            <p:nvPr/>
          </p:nvCxnSpPr>
          <p:spPr>
            <a:xfrm flipV="1">
              <a:off x="8112356" y="2196251"/>
              <a:ext cx="0" cy="3904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E9351145-2C15-D7AF-E973-F3C4C769CBE5}"/>
              </a:ext>
            </a:extLst>
          </p:cNvPr>
          <p:cNvSpPr txBox="1"/>
          <p:nvPr/>
        </p:nvSpPr>
        <p:spPr>
          <a:xfrm>
            <a:off x="4129632" y="1009488"/>
            <a:ext cx="15492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处理输入</a:t>
            </a:r>
            <a:endParaRPr lang="en-US" altLang="zh-CN" sz="2400" b="1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E7162167-0FB6-B805-06D0-8FB8A015DE15}"/>
              </a:ext>
            </a:extLst>
          </p:cNvPr>
          <p:cNvSpPr txBox="1"/>
          <p:nvPr/>
        </p:nvSpPr>
        <p:spPr>
          <a:xfrm>
            <a:off x="7599485" y="1009487"/>
            <a:ext cx="15492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生成输出</a:t>
            </a:r>
            <a:endParaRPr lang="en-US" sz="2400" b="1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1B01954-6573-B0B8-7672-6C00BC3A1899}"/>
              </a:ext>
            </a:extLst>
          </p:cNvPr>
          <p:cNvGrpSpPr/>
          <p:nvPr/>
        </p:nvGrpSpPr>
        <p:grpSpPr>
          <a:xfrm>
            <a:off x="700822" y="3360380"/>
            <a:ext cx="9722302" cy="3063438"/>
            <a:chOff x="700822" y="3360380"/>
            <a:chExt cx="9722302" cy="3063438"/>
          </a:xfrm>
        </p:grpSpPr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7F121C9F-2B08-F6F9-E0A2-24D00F08B909}"/>
                </a:ext>
              </a:extLst>
            </p:cNvPr>
            <p:cNvGrpSpPr/>
            <p:nvPr/>
          </p:nvGrpSpPr>
          <p:grpSpPr>
            <a:xfrm>
              <a:off x="2032780" y="3635624"/>
              <a:ext cx="7854642" cy="1696835"/>
              <a:chOff x="1652538" y="4099079"/>
              <a:chExt cx="7854642" cy="1696835"/>
            </a:xfrm>
          </p:grpSpPr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01B1F6AB-58F4-4655-ABBB-C35AEDD3513B}"/>
                  </a:ext>
                </a:extLst>
              </p:cNvPr>
              <p:cNvSpPr/>
              <p:nvPr/>
            </p:nvSpPr>
            <p:spPr>
              <a:xfrm>
                <a:off x="6712003" y="4693585"/>
                <a:ext cx="2795177" cy="548640"/>
              </a:xfrm>
              <a:prstGeom prst="roundRect">
                <a:avLst>
                  <a:gd name="adj" fmla="val 1047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57757FF3-F51D-3C56-666B-A3ED6D79B2EB}"/>
                  </a:ext>
                </a:extLst>
              </p:cNvPr>
              <p:cNvSpPr/>
              <p:nvPr/>
            </p:nvSpPr>
            <p:spPr>
              <a:xfrm>
                <a:off x="2696233" y="4693585"/>
                <a:ext cx="2999694" cy="548640"/>
              </a:xfrm>
              <a:prstGeom prst="roundRect">
                <a:avLst>
                  <a:gd name="adj" fmla="val 10477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80310DAE-9328-063E-8949-85712D744CC3}"/>
                  </a:ext>
                </a:extLst>
              </p:cNvPr>
              <p:cNvGrpSpPr/>
              <p:nvPr/>
            </p:nvGrpSpPr>
            <p:grpSpPr>
              <a:xfrm>
                <a:off x="1652538" y="4099079"/>
                <a:ext cx="7811209" cy="1696835"/>
                <a:chOff x="1523044" y="3311427"/>
                <a:chExt cx="7811209" cy="1696835"/>
              </a:xfrm>
            </p:grpSpPr>
            <p:cxnSp>
              <p:nvCxnSpPr>
                <p:cNvPr id="84" name="直接箭头连接符 83">
                  <a:extLst>
                    <a:ext uri="{FF2B5EF4-FFF2-40B4-BE49-F238E27FC236}">
                      <a16:creationId xmlns:a16="http://schemas.microsoft.com/office/drawing/2014/main" id="{EEEFD9AD-7FDC-97E7-E3A0-860A8BD3CFE4}"/>
                    </a:ext>
                  </a:extLst>
                </p:cNvPr>
                <p:cNvCxnSpPr>
                  <a:cxnSpLocks/>
                  <a:stCxn id="87" idx="3"/>
                  <a:endCxn id="104" idx="1"/>
                </p:cNvCxnSpPr>
                <p:nvPr/>
              </p:nvCxnSpPr>
              <p:spPr>
                <a:xfrm>
                  <a:off x="5365056" y="4160828"/>
                  <a:ext cx="1488176" cy="0"/>
                </a:xfrm>
                <a:prstGeom prst="straightConnector1">
                  <a:avLst/>
                </a:prstGeom>
                <a:ln w="3810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ADFD0748-B909-65BC-B246-3B71AB323734}"/>
                    </a:ext>
                  </a:extLst>
                </p:cNvPr>
                <p:cNvSpPr/>
                <p:nvPr/>
              </p:nvSpPr>
              <p:spPr>
                <a:xfrm>
                  <a:off x="3651424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E7906E0F-3E4F-2BD0-DA91-FB7A1E621893}"/>
                    </a:ext>
                  </a:extLst>
                </p:cNvPr>
                <p:cNvSpPr/>
                <p:nvPr/>
              </p:nvSpPr>
              <p:spPr>
                <a:xfrm>
                  <a:off x="4325360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矩形 86">
                  <a:extLst>
                    <a:ext uri="{FF2B5EF4-FFF2-40B4-BE49-F238E27FC236}">
                      <a16:creationId xmlns:a16="http://schemas.microsoft.com/office/drawing/2014/main" id="{F09C50BA-DD8B-B409-6E3D-1A3DB698A430}"/>
                    </a:ext>
                  </a:extLst>
                </p:cNvPr>
                <p:cNvSpPr/>
                <p:nvPr/>
              </p:nvSpPr>
              <p:spPr>
                <a:xfrm>
                  <a:off x="4999296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8" name="直接箭头连接符 87">
                  <a:extLst>
                    <a:ext uri="{FF2B5EF4-FFF2-40B4-BE49-F238E27FC236}">
                      <a16:creationId xmlns:a16="http://schemas.microsoft.com/office/drawing/2014/main" id="{B26A3553-4CB9-E7B6-8927-6D3A6717F10A}"/>
                    </a:ext>
                  </a:extLst>
                </p:cNvPr>
                <p:cNvCxnSpPr>
                  <a:stCxn id="85" idx="3"/>
                  <a:endCxn id="86" idx="1"/>
                </p:cNvCxnSpPr>
                <p:nvPr/>
              </p:nvCxnSpPr>
              <p:spPr>
                <a:xfrm>
                  <a:off x="4017184" y="4160828"/>
                  <a:ext cx="308176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箭头连接符 88">
                  <a:extLst>
                    <a:ext uri="{FF2B5EF4-FFF2-40B4-BE49-F238E27FC236}">
                      <a16:creationId xmlns:a16="http://schemas.microsoft.com/office/drawing/2014/main" id="{8B8C3459-0EC4-343E-5FA5-26E4E6EFD535}"/>
                    </a:ext>
                  </a:extLst>
                </p:cNvPr>
                <p:cNvCxnSpPr>
                  <a:cxnSpLocks/>
                  <a:stCxn id="86" idx="3"/>
                  <a:endCxn id="87" idx="1"/>
                </p:cNvCxnSpPr>
                <p:nvPr/>
              </p:nvCxnSpPr>
              <p:spPr>
                <a:xfrm>
                  <a:off x="4691120" y="4160828"/>
                  <a:ext cx="308176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箭头连接符 89">
                  <a:extLst>
                    <a:ext uri="{FF2B5EF4-FFF2-40B4-BE49-F238E27FC236}">
                      <a16:creationId xmlns:a16="http://schemas.microsoft.com/office/drawing/2014/main" id="{DF401C32-95DF-FC9E-2489-CDFD23B0AA81}"/>
                    </a:ext>
                  </a:extLst>
                </p:cNvPr>
                <p:cNvCxnSpPr>
                  <a:cxnSpLocks/>
                  <a:stCxn id="96" idx="0"/>
                  <a:endCxn id="87" idx="2"/>
                </p:cNvCxnSpPr>
                <p:nvPr/>
              </p:nvCxnSpPr>
              <p:spPr>
                <a:xfrm flipV="1">
                  <a:off x="5182176" y="4297988"/>
                  <a:ext cx="0" cy="34094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箭头连接符 90">
                  <a:extLst>
                    <a:ext uri="{FF2B5EF4-FFF2-40B4-BE49-F238E27FC236}">
                      <a16:creationId xmlns:a16="http://schemas.microsoft.com/office/drawing/2014/main" id="{5D265584-C871-39D9-0FBD-FA86C5FCBEC5}"/>
                    </a:ext>
                  </a:extLst>
                </p:cNvPr>
                <p:cNvCxnSpPr>
                  <a:cxnSpLocks/>
                  <a:stCxn id="94" idx="0"/>
                  <a:endCxn id="85" idx="2"/>
                </p:cNvCxnSpPr>
                <p:nvPr/>
              </p:nvCxnSpPr>
              <p:spPr>
                <a:xfrm flipV="1">
                  <a:off x="3834303" y="4297988"/>
                  <a:ext cx="1" cy="34094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箭头连接符 91">
                  <a:extLst>
                    <a:ext uri="{FF2B5EF4-FFF2-40B4-BE49-F238E27FC236}">
                      <a16:creationId xmlns:a16="http://schemas.microsoft.com/office/drawing/2014/main" id="{9A8009A7-F1AE-7167-AF2C-CC7D915964C0}"/>
                    </a:ext>
                  </a:extLst>
                </p:cNvPr>
                <p:cNvCxnSpPr>
                  <a:cxnSpLocks/>
                  <a:stCxn id="95" idx="0"/>
                  <a:endCxn id="86" idx="2"/>
                </p:cNvCxnSpPr>
                <p:nvPr/>
              </p:nvCxnSpPr>
              <p:spPr>
                <a:xfrm flipV="1">
                  <a:off x="4508240" y="4297988"/>
                  <a:ext cx="0" cy="34094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箭头连接符 92">
                  <a:extLst>
                    <a:ext uri="{FF2B5EF4-FFF2-40B4-BE49-F238E27FC236}">
                      <a16:creationId xmlns:a16="http://schemas.microsoft.com/office/drawing/2014/main" id="{48F84B1B-94B3-1044-0508-BF797C9807C0}"/>
                    </a:ext>
                  </a:extLst>
                </p:cNvPr>
                <p:cNvCxnSpPr>
                  <a:cxnSpLocks/>
                  <a:stCxn id="97" idx="3"/>
                  <a:endCxn id="85" idx="1"/>
                </p:cNvCxnSpPr>
                <p:nvPr/>
              </p:nvCxnSpPr>
              <p:spPr>
                <a:xfrm>
                  <a:off x="3345336" y="4160828"/>
                  <a:ext cx="306088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文本框 93">
                  <a:extLst>
                    <a:ext uri="{FF2B5EF4-FFF2-40B4-BE49-F238E27FC236}">
                      <a16:creationId xmlns:a16="http://schemas.microsoft.com/office/drawing/2014/main" id="{20ED8F03-0FDA-2D82-27D0-BCE775E2C8A9}"/>
                    </a:ext>
                  </a:extLst>
                </p:cNvPr>
                <p:cNvSpPr txBox="1"/>
                <p:nvPr/>
              </p:nvSpPr>
              <p:spPr>
                <a:xfrm>
                  <a:off x="3626554" y="4638930"/>
                  <a:ext cx="41549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/>
                    <a:t>度</a:t>
                  </a:r>
                  <a:endParaRPr lang="en-US"/>
                </a:p>
              </p:txBody>
            </p:sp>
            <p:sp>
              <p:nvSpPr>
                <p:cNvPr id="95" name="文本框 94">
                  <a:extLst>
                    <a:ext uri="{FF2B5EF4-FFF2-40B4-BE49-F238E27FC236}">
                      <a16:creationId xmlns:a16="http://schemas.microsoft.com/office/drawing/2014/main" id="{0B22D5C8-3E3E-DCB7-056E-4B113B963A4B}"/>
                    </a:ext>
                  </a:extLst>
                </p:cNvPr>
                <p:cNvSpPr txBox="1"/>
                <p:nvPr/>
              </p:nvSpPr>
              <p:spPr>
                <a:xfrm>
                  <a:off x="4300491" y="4638930"/>
                  <a:ext cx="41549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/>
                    <a:t>学</a:t>
                  </a:r>
                  <a:endParaRPr lang="en-US"/>
                </a:p>
              </p:txBody>
            </p:sp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253D33B0-4E71-679F-986C-1E0EEAB91645}"/>
                    </a:ext>
                  </a:extLst>
                </p:cNvPr>
                <p:cNvSpPr txBox="1"/>
                <p:nvPr/>
              </p:nvSpPr>
              <p:spPr>
                <a:xfrm>
                  <a:off x="4974426" y="4638930"/>
                  <a:ext cx="41549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/>
                    <a:t>习</a:t>
                  </a:r>
                  <a:endParaRPr lang="en-US"/>
                </a:p>
              </p:txBody>
            </p:sp>
            <p:sp>
              <p:nvSpPr>
                <p:cNvPr id="97" name="矩形 96">
                  <a:extLst>
                    <a:ext uri="{FF2B5EF4-FFF2-40B4-BE49-F238E27FC236}">
                      <a16:creationId xmlns:a16="http://schemas.microsoft.com/office/drawing/2014/main" id="{F4D86CE9-039E-32B6-EB5E-C0F0DAC14157}"/>
                    </a:ext>
                  </a:extLst>
                </p:cNvPr>
                <p:cNvSpPr/>
                <p:nvPr/>
              </p:nvSpPr>
              <p:spPr>
                <a:xfrm>
                  <a:off x="2979576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8" name="直接箭头连接符 97">
                  <a:extLst>
                    <a:ext uri="{FF2B5EF4-FFF2-40B4-BE49-F238E27FC236}">
                      <a16:creationId xmlns:a16="http://schemas.microsoft.com/office/drawing/2014/main" id="{338A6D33-9C44-0430-57FD-2773C0540F88}"/>
                    </a:ext>
                  </a:extLst>
                </p:cNvPr>
                <p:cNvCxnSpPr>
                  <a:cxnSpLocks/>
                  <a:stCxn id="100" idx="0"/>
                  <a:endCxn id="97" idx="2"/>
                </p:cNvCxnSpPr>
                <p:nvPr/>
              </p:nvCxnSpPr>
              <p:spPr>
                <a:xfrm flipV="1">
                  <a:off x="3162456" y="4297988"/>
                  <a:ext cx="0" cy="34094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箭头连接符 98">
                  <a:extLst>
                    <a:ext uri="{FF2B5EF4-FFF2-40B4-BE49-F238E27FC236}">
                      <a16:creationId xmlns:a16="http://schemas.microsoft.com/office/drawing/2014/main" id="{FF427292-9315-2B33-4CCB-633C23B8EB10}"/>
                    </a:ext>
                  </a:extLst>
                </p:cNvPr>
                <p:cNvCxnSpPr/>
                <p:nvPr/>
              </p:nvCxnSpPr>
              <p:spPr>
                <a:xfrm>
                  <a:off x="2671400" y="4160828"/>
                  <a:ext cx="308176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0" name="文本框 99">
                  <a:extLst>
                    <a:ext uri="{FF2B5EF4-FFF2-40B4-BE49-F238E27FC236}">
                      <a16:creationId xmlns:a16="http://schemas.microsoft.com/office/drawing/2014/main" id="{7F6A9CBA-9693-2CEE-30FF-EB4F619A9BE8}"/>
                    </a:ext>
                  </a:extLst>
                </p:cNvPr>
                <p:cNvSpPr txBox="1"/>
                <p:nvPr/>
              </p:nvSpPr>
              <p:spPr>
                <a:xfrm>
                  <a:off x="2954707" y="4638930"/>
                  <a:ext cx="41549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/>
                    <a:t>深</a:t>
                  </a:r>
                  <a:endParaRPr lang="en-US"/>
                </a:p>
              </p:txBody>
            </p:sp>
            <p:sp>
              <p:nvSpPr>
                <p:cNvPr id="101" name="文本框 100">
                  <a:extLst>
                    <a:ext uri="{FF2B5EF4-FFF2-40B4-BE49-F238E27FC236}">
                      <a16:creationId xmlns:a16="http://schemas.microsoft.com/office/drawing/2014/main" id="{545FDF9A-27C9-0744-CD81-3F744B006570}"/>
                    </a:ext>
                  </a:extLst>
                </p:cNvPr>
                <p:cNvSpPr txBox="1"/>
                <p:nvPr/>
              </p:nvSpPr>
              <p:spPr>
                <a:xfrm>
                  <a:off x="1523044" y="3976162"/>
                  <a:ext cx="91082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>
                      <a:solidFill>
                        <a:schemeClr val="bg1">
                          <a:lumMod val="50000"/>
                        </a:schemeClr>
                      </a:solidFill>
                    </a:rPr>
                    <a:t>BiLSTM</a:t>
                  </a:r>
                  <a:endParaRPr lang="en-US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7856BC59-F5D7-D6C1-9965-76EF9BDCD3C6}"/>
                    </a:ext>
                  </a:extLst>
                </p:cNvPr>
                <p:cNvSpPr/>
                <p:nvPr/>
              </p:nvSpPr>
              <p:spPr>
                <a:xfrm>
                  <a:off x="7756982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BD453840-DF14-4870-C665-0917FD2E8046}"/>
                    </a:ext>
                  </a:extLst>
                </p:cNvPr>
                <p:cNvSpPr/>
                <p:nvPr/>
              </p:nvSpPr>
              <p:spPr>
                <a:xfrm>
                  <a:off x="8660731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矩形 103">
                  <a:extLst>
                    <a:ext uri="{FF2B5EF4-FFF2-40B4-BE49-F238E27FC236}">
                      <a16:creationId xmlns:a16="http://schemas.microsoft.com/office/drawing/2014/main" id="{971C8AF7-F82C-C49B-622D-832E73425CA4}"/>
                    </a:ext>
                  </a:extLst>
                </p:cNvPr>
                <p:cNvSpPr/>
                <p:nvPr/>
              </p:nvSpPr>
              <p:spPr>
                <a:xfrm>
                  <a:off x="6853232" y="4023668"/>
                  <a:ext cx="365760" cy="2743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5" name="直接箭头连接符 116">
                  <a:extLst>
                    <a:ext uri="{FF2B5EF4-FFF2-40B4-BE49-F238E27FC236}">
                      <a16:creationId xmlns:a16="http://schemas.microsoft.com/office/drawing/2014/main" id="{D3310109-D3D1-D48D-7496-DBFABF8486A2}"/>
                    </a:ext>
                  </a:extLst>
                </p:cNvPr>
                <p:cNvCxnSpPr>
                  <a:cxnSpLocks/>
                  <a:stCxn id="104" idx="0"/>
                  <a:endCxn id="102" idx="2"/>
                </p:cNvCxnSpPr>
                <p:nvPr/>
              </p:nvCxnSpPr>
              <p:spPr>
                <a:xfrm rot="16200000" flipH="1">
                  <a:off x="7350827" y="3708953"/>
                  <a:ext cx="274320" cy="903750"/>
                </a:xfrm>
                <a:prstGeom prst="curvedConnector5">
                  <a:avLst>
                    <a:gd name="adj1" fmla="val -83333"/>
                    <a:gd name="adj2" fmla="val 50000"/>
                    <a:gd name="adj3" fmla="val 183333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箭头连接符 105">
                  <a:extLst>
                    <a:ext uri="{FF2B5EF4-FFF2-40B4-BE49-F238E27FC236}">
                      <a16:creationId xmlns:a16="http://schemas.microsoft.com/office/drawing/2014/main" id="{F0039396-17CB-4FF8-B8F2-2DFB02D9D413}"/>
                    </a:ext>
                  </a:extLst>
                </p:cNvPr>
                <p:cNvCxnSpPr>
                  <a:cxnSpLocks/>
                  <a:endCxn id="114" idx="2"/>
                </p:cNvCxnSpPr>
                <p:nvPr/>
              </p:nvCxnSpPr>
              <p:spPr>
                <a:xfrm flipV="1">
                  <a:off x="7036112" y="3680759"/>
                  <a:ext cx="2444" cy="33385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箭头连接符 106">
                  <a:extLst>
                    <a:ext uri="{FF2B5EF4-FFF2-40B4-BE49-F238E27FC236}">
                      <a16:creationId xmlns:a16="http://schemas.microsoft.com/office/drawing/2014/main" id="{C1B2232E-8FA5-778C-C19C-F4FF4E7393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36112" y="4312160"/>
                  <a:ext cx="0" cy="32677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箭头连接符 107">
                  <a:extLst>
                    <a:ext uri="{FF2B5EF4-FFF2-40B4-BE49-F238E27FC236}">
                      <a16:creationId xmlns:a16="http://schemas.microsoft.com/office/drawing/2014/main" id="{16497175-C898-1D17-16E7-252FBEBD4F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39862" y="3687845"/>
                  <a:ext cx="0" cy="32677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箭头连接符 108">
                  <a:extLst>
                    <a:ext uri="{FF2B5EF4-FFF2-40B4-BE49-F238E27FC236}">
                      <a16:creationId xmlns:a16="http://schemas.microsoft.com/office/drawing/2014/main" id="{B2FD2250-125B-2296-79D4-98D9A2CB52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843611" y="3696898"/>
                  <a:ext cx="0" cy="32677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箭头连接符 109">
                  <a:extLst>
                    <a:ext uri="{FF2B5EF4-FFF2-40B4-BE49-F238E27FC236}">
                      <a16:creationId xmlns:a16="http://schemas.microsoft.com/office/drawing/2014/main" id="{5A6B9A51-2736-43BF-3C45-C2EA01549A4E}"/>
                    </a:ext>
                  </a:extLst>
                </p:cNvPr>
                <p:cNvCxnSpPr>
                  <a:cxnSpLocks/>
                  <a:stCxn id="104" idx="3"/>
                  <a:endCxn id="102" idx="1"/>
                </p:cNvCxnSpPr>
                <p:nvPr/>
              </p:nvCxnSpPr>
              <p:spPr>
                <a:xfrm>
                  <a:off x="7218992" y="4160828"/>
                  <a:ext cx="53799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箭头连接符 110">
                  <a:extLst>
                    <a:ext uri="{FF2B5EF4-FFF2-40B4-BE49-F238E27FC236}">
                      <a16:creationId xmlns:a16="http://schemas.microsoft.com/office/drawing/2014/main" id="{6F4AA619-CDA7-BB05-814E-C9AA66042BD2}"/>
                    </a:ext>
                  </a:extLst>
                </p:cNvPr>
                <p:cNvCxnSpPr>
                  <a:cxnSpLocks/>
                  <a:stCxn id="102" idx="3"/>
                  <a:endCxn id="103" idx="1"/>
                </p:cNvCxnSpPr>
                <p:nvPr/>
              </p:nvCxnSpPr>
              <p:spPr>
                <a:xfrm>
                  <a:off x="8122742" y="4160828"/>
                  <a:ext cx="537989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箭头连接符 116">
                  <a:extLst>
                    <a:ext uri="{FF2B5EF4-FFF2-40B4-BE49-F238E27FC236}">
                      <a16:creationId xmlns:a16="http://schemas.microsoft.com/office/drawing/2014/main" id="{7CEDECC6-CA2C-2852-B62B-C85DC071EB5D}"/>
                    </a:ext>
                  </a:extLst>
                </p:cNvPr>
                <p:cNvCxnSpPr>
                  <a:cxnSpLocks/>
                  <a:stCxn id="102" idx="0"/>
                  <a:endCxn id="103" idx="2"/>
                </p:cNvCxnSpPr>
                <p:nvPr/>
              </p:nvCxnSpPr>
              <p:spPr>
                <a:xfrm rot="16200000" flipH="1">
                  <a:off x="8254576" y="3708954"/>
                  <a:ext cx="274320" cy="903749"/>
                </a:xfrm>
                <a:prstGeom prst="curvedConnector5">
                  <a:avLst>
                    <a:gd name="adj1" fmla="val -83333"/>
                    <a:gd name="adj2" fmla="val 50000"/>
                    <a:gd name="adj3" fmla="val 183333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3" name="文本框 112">
                  <a:extLst>
                    <a:ext uri="{FF2B5EF4-FFF2-40B4-BE49-F238E27FC236}">
                      <a16:creationId xmlns:a16="http://schemas.microsoft.com/office/drawing/2014/main" id="{AB6E9D91-E941-E32B-9CFA-9359B0B7CC14}"/>
                    </a:ext>
                  </a:extLst>
                </p:cNvPr>
                <p:cNvSpPr txBox="1"/>
                <p:nvPr/>
              </p:nvSpPr>
              <p:spPr>
                <a:xfrm>
                  <a:off x="6742602" y="4638930"/>
                  <a:ext cx="5870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>
                      <a:solidFill>
                        <a:schemeClr val="bg1">
                          <a:lumMod val="50000"/>
                        </a:schemeClr>
                      </a:solidFill>
                    </a:rPr>
                    <a:t>&lt;s&gt;</a:t>
                  </a:r>
                  <a:endParaRPr lang="en-US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4" name="文本框 113">
                  <a:extLst>
                    <a:ext uri="{FF2B5EF4-FFF2-40B4-BE49-F238E27FC236}">
                      <a16:creationId xmlns:a16="http://schemas.microsoft.com/office/drawing/2014/main" id="{DE473E1A-86CA-60E5-DBB1-70ACCC8A912D}"/>
                    </a:ext>
                  </a:extLst>
                </p:cNvPr>
                <p:cNvSpPr txBox="1"/>
                <p:nvPr/>
              </p:nvSpPr>
              <p:spPr>
                <a:xfrm>
                  <a:off x="6694551" y="3311427"/>
                  <a:ext cx="68800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/>
                    <a:t>deep</a:t>
                  </a:r>
                  <a:endParaRPr lang="en-US"/>
                </a:p>
              </p:txBody>
            </p:sp>
            <p:sp>
              <p:nvSpPr>
                <p:cNvPr id="115" name="文本框 114">
                  <a:extLst>
                    <a:ext uri="{FF2B5EF4-FFF2-40B4-BE49-F238E27FC236}">
                      <a16:creationId xmlns:a16="http://schemas.microsoft.com/office/drawing/2014/main" id="{3E173E69-F8F6-C40D-D4B8-EEBD87CB6326}"/>
                    </a:ext>
                  </a:extLst>
                </p:cNvPr>
                <p:cNvSpPr txBox="1"/>
                <p:nvPr/>
              </p:nvSpPr>
              <p:spPr>
                <a:xfrm>
                  <a:off x="8504378" y="3311427"/>
                  <a:ext cx="6735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/>
                    <a:t>&lt;/s&gt;</a:t>
                  </a:r>
                  <a:endParaRPr lang="en-US"/>
                </a:p>
              </p:txBody>
            </p:sp>
            <p:sp>
              <p:nvSpPr>
                <p:cNvPr id="116" name="文本框 115">
                  <a:extLst>
                    <a:ext uri="{FF2B5EF4-FFF2-40B4-BE49-F238E27FC236}">
                      <a16:creationId xmlns:a16="http://schemas.microsoft.com/office/drawing/2014/main" id="{4EACD3C7-B518-1246-ECB1-155C176A2885}"/>
                    </a:ext>
                  </a:extLst>
                </p:cNvPr>
                <p:cNvSpPr txBox="1"/>
                <p:nvPr/>
              </p:nvSpPr>
              <p:spPr>
                <a:xfrm>
                  <a:off x="7446779" y="3311427"/>
                  <a:ext cx="98616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/>
                    <a:t>learning</a:t>
                  </a:r>
                  <a:endParaRPr 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5CA45AB8-6D5D-9062-0B71-94D601EFA18F}"/>
                    </a:ext>
                  </a:extLst>
                </p:cNvPr>
                <p:cNvSpPr txBox="1"/>
                <p:nvPr/>
              </p:nvSpPr>
              <p:spPr>
                <a:xfrm>
                  <a:off x="5774401" y="3669739"/>
                  <a:ext cx="646331" cy="881139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  <a:prstDash val="dash"/>
                </a:ln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>
                      <a:solidFill>
                        <a:schemeClr val="bg1">
                          <a:lumMod val="50000"/>
                        </a:schemeClr>
                      </a:solidFill>
                    </a:rPr>
                    <a:t>隐藏</a:t>
                  </a:r>
                  <a:endParaRPr lang="en-US" altLang="zh-CN">
                    <a:solidFill>
                      <a:schemeClr val="bg1">
                        <a:lumMod val="50000"/>
                      </a:schemeClr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>
                      <a:solidFill>
                        <a:schemeClr val="bg1">
                          <a:lumMod val="50000"/>
                        </a:schemeClr>
                      </a:solidFill>
                    </a:rPr>
                    <a:t>状态</a:t>
                  </a:r>
                  <a:endParaRPr lang="en-US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3" name="文本框 122">
                  <a:extLst>
                    <a:ext uri="{FF2B5EF4-FFF2-40B4-BE49-F238E27FC236}">
                      <a16:creationId xmlns:a16="http://schemas.microsoft.com/office/drawing/2014/main" id="{89F745A2-EEE9-2FD6-DBD6-A162A8EC92A7}"/>
                    </a:ext>
                  </a:extLst>
                </p:cNvPr>
                <p:cNvSpPr txBox="1"/>
                <p:nvPr/>
              </p:nvSpPr>
              <p:spPr>
                <a:xfrm>
                  <a:off x="7611151" y="4638930"/>
                  <a:ext cx="68800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>
                      <a:solidFill>
                        <a:schemeClr val="bg1">
                          <a:lumMod val="50000"/>
                        </a:schemeClr>
                      </a:solidFill>
                    </a:rPr>
                    <a:t>deep</a:t>
                  </a:r>
                  <a:endParaRPr lang="en-US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4" name="文本框 123">
                  <a:extLst>
                    <a:ext uri="{FF2B5EF4-FFF2-40B4-BE49-F238E27FC236}">
                      <a16:creationId xmlns:a16="http://schemas.microsoft.com/office/drawing/2014/main" id="{AB933684-28A8-7ABA-33EA-E555A6C57EB3}"/>
                    </a:ext>
                  </a:extLst>
                </p:cNvPr>
                <p:cNvSpPr txBox="1"/>
                <p:nvPr/>
              </p:nvSpPr>
              <p:spPr>
                <a:xfrm>
                  <a:off x="8348085" y="4638930"/>
                  <a:ext cx="98616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>
                      <a:solidFill>
                        <a:schemeClr val="bg1">
                          <a:lumMod val="50000"/>
                        </a:schemeClr>
                      </a:solidFill>
                    </a:rPr>
                    <a:t>learning</a:t>
                  </a:r>
                  <a:endParaRPr lang="en-US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28" name="文本框 127">
              <a:extLst>
                <a:ext uri="{FF2B5EF4-FFF2-40B4-BE49-F238E27FC236}">
                  <a16:creationId xmlns:a16="http://schemas.microsoft.com/office/drawing/2014/main" id="{3BAC2765-3074-EA8C-CC7F-F114BC357402}"/>
                </a:ext>
              </a:extLst>
            </p:cNvPr>
            <p:cNvSpPr txBox="1"/>
            <p:nvPr/>
          </p:nvSpPr>
          <p:spPr>
            <a:xfrm>
              <a:off x="6115704" y="5395327"/>
              <a:ext cx="109281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>
                  <a:solidFill>
                    <a:srgbClr val="FF0000"/>
                  </a:solidFill>
                </a:rPr>
                <a:t>上下文</a:t>
              </a:r>
              <a:endParaRPr lang="en-US" altLang="zh-CN" sz="160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600">
                  <a:solidFill>
                    <a:srgbClr val="FF0000"/>
                  </a:solidFill>
                </a:rPr>
                <a:t>语义向量</a:t>
              </a:r>
              <a:endParaRPr lang="en-US" altLang="zh-CN" sz="160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600" b="1">
                  <a:solidFill>
                    <a:srgbClr val="FF0000"/>
                  </a:solidFill>
                </a:rPr>
                <a:t>容量小</a:t>
              </a:r>
              <a:r>
                <a:rPr lang="en-US" altLang="zh-CN" sz="1600" b="1">
                  <a:solidFill>
                    <a:srgbClr val="FF0000"/>
                  </a:solidFill>
                </a:rPr>
                <a:t>!</a:t>
              </a:r>
              <a:endParaRPr lang="en-US" sz="1600" b="1">
                <a:solidFill>
                  <a:srgbClr val="FF0000"/>
                </a:solidFill>
              </a:endParaRPr>
            </a:p>
          </p:txBody>
        </p:sp>
        <p:sp>
          <p:nvSpPr>
            <p:cNvPr id="129" name="文本框 128">
              <a:extLst>
                <a:ext uri="{FF2B5EF4-FFF2-40B4-BE49-F238E27FC236}">
                  <a16:creationId xmlns:a16="http://schemas.microsoft.com/office/drawing/2014/main" id="{7F3DCFE7-158A-CC94-87FA-8CDA5E3DB439}"/>
                </a:ext>
              </a:extLst>
            </p:cNvPr>
            <p:cNvSpPr txBox="1"/>
            <p:nvPr/>
          </p:nvSpPr>
          <p:spPr>
            <a:xfrm>
              <a:off x="7292517" y="5639629"/>
              <a:ext cx="3130607" cy="7841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/>
                <a:t>解决了输入序列长度与</a:t>
              </a:r>
              <a:br>
                <a:rPr lang="en-US" altLang="zh-CN"/>
              </a:br>
              <a:r>
                <a:rPr lang="zh-CN" altLang="en-US"/>
                <a:t>输出序列长度不同的问题</a:t>
              </a:r>
              <a:endParaRPr lang="en-US"/>
            </a:p>
          </p:txBody>
        </p: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F56CBC81-11A9-6E0F-062F-6068281FDA38}"/>
                </a:ext>
              </a:extLst>
            </p:cNvPr>
            <p:cNvSpPr txBox="1"/>
            <p:nvPr/>
          </p:nvSpPr>
          <p:spPr>
            <a:xfrm>
              <a:off x="3158511" y="5639629"/>
              <a:ext cx="2716281" cy="7841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742950" indent="-742950" algn="ctr">
                <a:lnSpc>
                  <a:spcPct val="130000"/>
                </a:lnSpc>
              </a:pPr>
              <a:r>
                <a:rPr lang="zh-CN" altLang="en-US"/>
                <a:t>将整个序列的信息</a:t>
              </a:r>
              <a:endParaRPr lang="en-US" altLang="zh-CN"/>
            </a:p>
            <a:p>
              <a:pPr marL="742950" indent="-742950" algn="ctr">
                <a:lnSpc>
                  <a:spcPct val="130000"/>
                </a:lnSpc>
              </a:pPr>
              <a:r>
                <a:rPr lang="zh-CN" altLang="en-US">
                  <a:solidFill>
                    <a:schemeClr val="accent1"/>
                  </a:solidFill>
                </a:rPr>
                <a:t>压缩</a:t>
              </a:r>
              <a:r>
                <a:rPr lang="zh-CN" altLang="en-US"/>
                <a:t>成</a:t>
              </a:r>
              <a:r>
                <a:rPr lang="zh-CN" altLang="en-US">
                  <a:solidFill>
                    <a:srgbClr val="FF0000"/>
                  </a:solidFill>
                </a:rPr>
                <a:t>一个向量</a:t>
              </a:r>
              <a:r>
                <a:rPr lang="zh-CN" altLang="en-US"/>
                <a:t>表示</a:t>
              </a:r>
              <a:endParaRPr lang="en-US"/>
            </a:p>
          </p:txBody>
        </p:sp>
        <p:sp>
          <p:nvSpPr>
            <p:cNvPr id="132" name="文本框 131">
              <a:extLst>
                <a:ext uri="{FF2B5EF4-FFF2-40B4-BE49-F238E27FC236}">
                  <a16:creationId xmlns:a16="http://schemas.microsoft.com/office/drawing/2014/main" id="{8847F78D-CA60-0330-5104-87DFF7C040B1}"/>
                </a:ext>
              </a:extLst>
            </p:cNvPr>
            <p:cNvSpPr txBox="1"/>
            <p:nvPr/>
          </p:nvSpPr>
          <p:spPr>
            <a:xfrm>
              <a:off x="700822" y="3360380"/>
              <a:ext cx="360146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200"/>
                <a:t>机器翻译示例：两个</a:t>
              </a:r>
              <a:r>
                <a:rPr lang="en-US" altLang="zh-CN" sz="2200"/>
                <a:t>RNN</a:t>
              </a:r>
              <a:endParaRPr lang="en-US" sz="2200"/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770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自注意力 可视化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735006" y="1275933"/>
            <a:ext cx="4710620" cy="4892638"/>
            <a:chOff x="740229" y="1275933"/>
            <a:chExt cx="4710620" cy="4892638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13CBCD2-E430-3F3D-4972-701F9585622D}"/>
                </a:ext>
              </a:extLst>
            </p:cNvPr>
            <p:cNvSpPr txBox="1"/>
            <p:nvPr/>
          </p:nvSpPr>
          <p:spPr>
            <a:xfrm>
              <a:off x="1081111" y="1275933"/>
              <a:ext cx="1523303" cy="4573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2800" dirty="0"/>
                <a:t>I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went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the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bank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deposit cash</a:t>
              </a:r>
              <a:endParaRPr lang="en-US" altLang="zh-CN" sz="28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13CBCD2-E430-3F3D-4972-701F9585622D}"/>
                </a:ext>
              </a:extLst>
            </p:cNvPr>
            <p:cNvSpPr txBox="1"/>
            <p:nvPr/>
          </p:nvSpPr>
          <p:spPr>
            <a:xfrm>
              <a:off x="3927546" y="1275933"/>
              <a:ext cx="1523303" cy="4573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2800" dirty="0"/>
                <a:t>I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went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the </a:t>
              </a:r>
            </a:p>
            <a:p>
              <a:pPr>
                <a:lnSpc>
                  <a:spcPct val="130000"/>
                </a:lnSpc>
              </a:pPr>
              <a:r>
                <a:rPr lang="en-US" sz="2800" b="1" dirty="0"/>
                <a:t>bank</a:t>
              </a:r>
              <a:r>
                <a:rPr lang="en-US" sz="2800" dirty="0"/>
                <a:t>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deposit cash</a:t>
              </a:r>
              <a:endParaRPr lang="en-US" altLang="zh-CN" sz="2800" dirty="0"/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 flipV="1">
              <a:off x="1842762" y="1749973"/>
              <a:ext cx="2059992" cy="215450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 flipV="1">
              <a:off x="1984268" y="2224012"/>
              <a:ext cx="1925197" cy="17120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 flipV="1">
              <a:off x="1683175" y="2796865"/>
              <a:ext cx="2226290" cy="110761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 flipV="1">
              <a:off x="1824681" y="3293905"/>
              <a:ext cx="2084784" cy="61057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 flipV="1">
              <a:off x="2041764" y="3843757"/>
              <a:ext cx="1860990" cy="6071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676464" y="3904476"/>
              <a:ext cx="2226290" cy="4786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H="1">
              <a:off x="2407064" y="3904476"/>
              <a:ext cx="1495690" cy="107843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1984268" y="3904476"/>
              <a:ext cx="1918486" cy="161647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矩形 36"/>
            <p:cNvSpPr/>
            <p:nvPr/>
          </p:nvSpPr>
          <p:spPr>
            <a:xfrm>
              <a:off x="740229" y="1275933"/>
              <a:ext cx="4710620" cy="489263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679032" y="1275933"/>
            <a:ext cx="4710620" cy="4892638"/>
            <a:chOff x="6679032" y="1275933"/>
            <a:chExt cx="4710620" cy="4892638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13CBCD2-E430-3F3D-4972-701F9585622D}"/>
                </a:ext>
              </a:extLst>
            </p:cNvPr>
            <p:cNvSpPr txBox="1"/>
            <p:nvPr/>
          </p:nvSpPr>
          <p:spPr>
            <a:xfrm>
              <a:off x="7121992" y="1320048"/>
              <a:ext cx="1426922" cy="4529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2800" dirty="0"/>
                <a:t>I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went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the bank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sit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down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13CBCD2-E430-3F3D-4972-701F9585622D}"/>
                </a:ext>
              </a:extLst>
            </p:cNvPr>
            <p:cNvSpPr txBox="1"/>
            <p:nvPr/>
          </p:nvSpPr>
          <p:spPr>
            <a:xfrm>
              <a:off x="9958802" y="1363452"/>
              <a:ext cx="1426922" cy="4529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2800" dirty="0"/>
                <a:t>I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went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the </a:t>
              </a:r>
              <a:r>
                <a:rPr lang="en-US" sz="2800" b="1" dirty="0"/>
                <a:t>bank</a:t>
              </a:r>
              <a:r>
                <a:rPr lang="en-US" sz="2800" dirty="0"/>
                <a:t>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to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sit </a:t>
              </a:r>
            </a:p>
            <a:p>
              <a:pPr>
                <a:lnSpc>
                  <a:spcPct val="130000"/>
                </a:lnSpc>
              </a:pPr>
              <a:r>
                <a:rPr lang="en-US" sz="2800" dirty="0"/>
                <a:t>down</a:t>
              </a:r>
            </a:p>
          </p:txBody>
        </p:sp>
        <p:cxnSp>
          <p:nvCxnSpPr>
            <p:cNvPr id="27" name="直接连接符 26"/>
            <p:cNvCxnSpPr/>
            <p:nvPr/>
          </p:nvCxnSpPr>
          <p:spPr>
            <a:xfrm flipH="1" flipV="1">
              <a:off x="7898810" y="1781530"/>
              <a:ext cx="2059992" cy="215450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H="1" flipV="1">
              <a:off x="8040316" y="2255569"/>
              <a:ext cx="1925197" cy="17120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 flipV="1">
              <a:off x="7739223" y="2828422"/>
              <a:ext cx="2226290" cy="110761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7880729" y="3325462"/>
              <a:ext cx="2084784" cy="61057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 flipV="1">
              <a:off x="8097812" y="3875314"/>
              <a:ext cx="1860990" cy="6071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H="1">
              <a:off x="7732512" y="3936033"/>
              <a:ext cx="2226290" cy="4786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7739223" y="3936033"/>
              <a:ext cx="2219579" cy="107843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>
              <a:off x="8097812" y="3936033"/>
              <a:ext cx="1860990" cy="161647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矩形 37"/>
            <p:cNvSpPr/>
            <p:nvPr/>
          </p:nvSpPr>
          <p:spPr>
            <a:xfrm>
              <a:off x="6679032" y="1275933"/>
              <a:ext cx="4710620" cy="489263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灯片编号占位符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1134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F6C9CF-2122-0E4D-E799-9BD6618C2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13B4F9-62D7-286C-4120-D0CF0B19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BERT </a:t>
            </a:r>
            <a:r>
              <a:rPr lang="zh-CN" altLang="en-US"/>
              <a:t>模型</a:t>
            </a:r>
            <a:endParaRPr 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291C96-D0CE-ECDC-A635-806C6562CD85}"/>
              </a:ext>
            </a:extLst>
          </p:cNvPr>
          <p:cNvSpPr txBox="1"/>
          <p:nvPr/>
        </p:nvSpPr>
        <p:spPr>
          <a:xfrm>
            <a:off x="6501290" y="4553023"/>
            <a:ext cx="2281805" cy="1545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/>
              <a:t>12</a:t>
            </a:r>
            <a:r>
              <a:rPr lang="zh-CN" altLang="en-US" sz="2000"/>
              <a:t>层</a:t>
            </a:r>
            <a:r>
              <a:rPr lang="en-US" altLang="zh-CN" sz="2000"/>
              <a:t>Encoder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/>
              <a:t>词向量长度</a:t>
            </a:r>
            <a:r>
              <a:rPr lang="en-US" altLang="zh-CN" sz="2000"/>
              <a:t>768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/>
              <a:t>12</a:t>
            </a:r>
            <a:r>
              <a:rPr lang="zh-CN" altLang="en-US" sz="2000"/>
              <a:t>头</a:t>
            </a:r>
            <a:endParaRPr lang="en-US" altLang="zh-CN" sz="2000"/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/>
              <a:t>总参数 </a:t>
            </a:r>
            <a:r>
              <a:rPr lang="en-US" altLang="zh-CN" sz="2000"/>
              <a:t>110M</a:t>
            </a:r>
            <a:endParaRPr lang="en-US" sz="200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1CA24C0-7098-3AC8-C15E-D9F2F84DE989}"/>
              </a:ext>
            </a:extLst>
          </p:cNvPr>
          <p:cNvSpPr txBox="1"/>
          <p:nvPr/>
        </p:nvSpPr>
        <p:spPr>
          <a:xfrm>
            <a:off x="9539191" y="4553023"/>
            <a:ext cx="2516698" cy="1545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/>
              <a:t>24</a:t>
            </a:r>
            <a:r>
              <a:rPr lang="zh-CN" altLang="en-US" sz="2000"/>
              <a:t>层</a:t>
            </a:r>
            <a:r>
              <a:rPr lang="en-US" altLang="zh-CN" sz="2000"/>
              <a:t>Encoder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/>
              <a:t>词向量长度</a:t>
            </a:r>
            <a:r>
              <a:rPr lang="en-US" altLang="zh-CN" sz="2000"/>
              <a:t>1024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/>
              <a:t>16</a:t>
            </a:r>
            <a:r>
              <a:rPr lang="zh-CN" altLang="en-US" sz="2000"/>
              <a:t>头</a:t>
            </a:r>
            <a:endParaRPr lang="en-US" altLang="zh-CN" sz="2000"/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/>
              <a:t>总参数 </a:t>
            </a:r>
            <a:r>
              <a:rPr lang="en-US" altLang="zh-CN" sz="2000"/>
              <a:t>340M</a:t>
            </a:r>
            <a:endParaRPr lang="en-US" sz="200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EE9C6A1-FA25-98DB-E55B-4E997AF84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9659" y="1902543"/>
            <a:ext cx="1569396" cy="25284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141231B-088C-B48E-6CD5-6364BAAD3F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33" y="2484012"/>
            <a:ext cx="5597216" cy="252847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8A260F-9CA5-9ACC-C60F-99EB6BF456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56843" y="1204888"/>
            <a:ext cx="1569396" cy="3226127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75349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2526F-B62E-D895-E8BB-5931A5511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53F55-9922-2402-0E89-B06EBB73A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准备 输入数据</a:t>
            </a:r>
            <a:endParaRPr 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1DFF1D2-A082-EC02-FF23-80F7F0A3D3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785" y="2461855"/>
            <a:ext cx="9430430" cy="278264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BDF057-2314-9E19-501C-4C87F257C089}"/>
              </a:ext>
            </a:extLst>
          </p:cNvPr>
          <p:cNvSpPr txBox="1"/>
          <p:nvPr/>
        </p:nvSpPr>
        <p:spPr>
          <a:xfrm>
            <a:off x="2552573" y="5783143"/>
            <a:ext cx="7086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输入信号</a:t>
            </a:r>
            <a:r>
              <a:rPr lang="zh-CN" altLang="en-US" sz="2000"/>
              <a:t>比 </a:t>
            </a:r>
            <a:r>
              <a:rPr lang="en-US" altLang="zh-CN" sz="2000"/>
              <a:t>Transformer </a:t>
            </a:r>
            <a:r>
              <a:rPr lang="zh-CN" altLang="en-US" sz="2000"/>
              <a:t>多一个 </a:t>
            </a:r>
            <a:r>
              <a:rPr lang="zh-CN" altLang="en-US" sz="2000" b="1">
                <a:solidFill>
                  <a:srgbClr val="FF0000"/>
                </a:solidFill>
              </a:rPr>
              <a:t>段落向量 </a:t>
            </a:r>
            <a:r>
              <a:rPr lang="en-US" altLang="zh-CN" sz="2000" b="1">
                <a:solidFill>
                  <a:srgbClr val="FF0000"/>
                </a:solidFill>
              </a:rPr>
              <a:t>Segment</a:t>
            </a:r>
          </a:p>
          <a:p>
            <a:pPr algn="ctr"/>
            <a:r>
              <a:rPr lang="en-US" sz="2000" b="1"/>
              <a:t>[0，0，0，0，1，1，1，1]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35211A7-1752-F511-6375-BD6A59F8B92E}"/>
              </a:ext>
            </a:extLst>
          </p:cNvPr>
          <p:cNvSpPr txBox="1"/>
          <p:nvPr/>
        </p:nvSpPr>
        <p:spPr>
          <a:xfrm>
            <a:off x="4449290" y="1613504"/>
            <a:ext cx="981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/>
              <a:t>句 子 </a:t>
            </a:r>
            <a:r>
              <a:rPr lang="en-US" altLang="zh-CN" sz="2000" b="1"/>
              <a:t>1</a:t>
            </a:r>
            <a:endParaRPr lang="en-US" sz="2000" b="1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62F5037-B672-0E70-4C1B-AC73B5366279}"/>
              </a:ext>
            </a:extLst>
          </p:cNvPr>
          <p:cNvSpPr txBox="1"/>
          <p:nvPr/>
        </p:nvSpPr>
        <p:spPr>
          <a:xfrm>
            <a:off x="8093555" y="1613505"/>
            <a:ext cx="981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/>
              <a:t>句 子 </a:t>
            </a:r>
            <a:r>
              <a:rPr lang="en-US" altLang="zh-CN" sz="2000" b="1"/>
              <a:t>2</a:t>
            </a:r>
            <a:endParaRPr lang="en-US" sz="2000" b="1"/>
          </a:p>
        </p:txBody>
      </p:sp>
      <p:sp>
        <p:nvSpPr>
          <p:cNvPr id="17" name="右大括号 16">
            <a:extLst>
              <a:ext uri="{FF2B5EF4-FFF2-40B4-BE49-F238E27FC236}">
                <a16:creationId xmlns:a16="http://schemas.microsoft.com/office/drawing/2014/main" id="{803C963C-0AD5-75E0-9AA3-21E1576CA112}"/>
              </a:ext>
            </a:extLst>
          </p:cNvPr>
          <p:cNvSpPr/>
          <p:nvPr/>
        </p:nvSpPr>
        <p:spPr>
          <a:xfrm rot="16200000">
            <a:off x="4833315" y="780653"/>
            <a:ext cx="200055" cy="2651760"/>
          </a:xfrm>
          <a:prstGeom prst="rightBrace">
            <a:avLst>
              <a:gd name="adj1" fmla="val 3893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右大括号 17">
            <a:extLst>
              <a:ext uri="{FF2B5EF4-FFF2-40B4-BE49-F238E27FC236}">
                <a16:creationId xmlns:a16="http://schemas.microsoft.com/office/drawing/2014/main" id="{10AF789F-978B-9436-0896-553ED124B988}"/>
              </a:ext>
            </a:extLst>
          </p:cNvPr>
          <p:cNvSpPr/>
          <p:nvPr/>
        </p:nvSpPr>
        <p:spPr>
          <a:xfrm rot="16200000">
            <a:off x="8478181" y="689213"/>
            <a:ext cx="200055" cy="2834640"/>
          </a:xfrm>
          <a:prstGeom prst="rightBrace">
            <a:avLst>
              <a:gd name="adj1" fmla="val 3893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CE2A01-ED14-D457-33E5-7B7DE835F32F}"/>
              </a:ext>
            </a:extLst>
          </p:cNvPr>
          <p:cNvSpPr txBox="1"/>
          <p:nvPr/>
        </p:nvSpPr>
        <p:spPr>
          <a:xfrm>
            <a:off x="10241280" y="1334852"/>
            <a:ext cx="1950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WordPiece</a:t>
            </a:r>
            <a:r>
              <a:rPr lang="zh-CN" altLang="en-US" dirty="0"/>
              <a:t>词元</a:t>
            </a:r>
            <a:endParaRPr lang="en-US" altLang="zh-CN" dirty="0"/>
          </a:p>
          <a:p>
            <a:r>
              <a:rPr lang="zh-CN" altLang="en-US" dirty="0"/>
              <a:t>分析法更细粒度</a:t>
            </a:r>
            <a:endParaRPr 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F0251B7-B61F-7FB9-D62B-F48FA5A55AB6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806730" y="1981183"/>
            <a:ext cx="1409910" cy="480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E06DBCB-73F1-FF08-556C-54786BCADD59}"/>
              </a:ext>
            </a:extLst>
          </p:cNvPr>
          <p:cNvSpPr txBox="1"/>
          <p:nvPr/>
        </p:nvSpPr>
        <p:spPr>
          <a:xfrm>
            <a:off x="1449421" y="1667521"/>
            <a:ext cx="747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>
                <a:solidFill>
                  <a:srgbClr val="242424"/>
                </a:solidFill>
                <a:effectLst/>
                <a:latin typeface="source-serif-pro"/>
              </a:rPr>
              <a:t>分类</a:t>
            </a:r>
            <a:endParaRPr 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B679A457-A769-A5C0-611B-275DECF23C79}"/>
              </a:ext>
            </a:extLst>
          </p:cNvPr>
          <p:cNvCxnSpPr/>
          <p:nvPr/>
        </p:nvCxnSpPr>
        <p:spPr>
          <a:xfrm>
            <a:off x="2196471" y="2036853"/>
            <a:ext cx="858014" cy="60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793764D-DC81-4138-1EF1-9A23E7F620D0}"/>
              </a:ext>
            </a:extLst>
          </p:cNvPr>
          <p:cNvSpPr txBox="1"/>
          <p:nvPr/>
        </p:nvSpPr>
        <p:spPr>
          <a:xfrm>
            <a:off x="11057106" y="2533426"/>
            <a:ext cx="747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>
                <a:solidFill>
                  <a:srgbClr val="242424"/>
                </a:solidFill>
                <a:effectLst/>
                <a:latin typeface="source-serif-pro"/>
              </a:rPr>
              <a:t>分离</a:t>
            </a:r>
            <a:endParaRPr 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CCAD17B-2F8C-36FE-82BE-AE7D8A532620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10642060" y="2718092"/>
            <a:ext cx="415046" cy="4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62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52333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F7AA6-9F89-9164-D1D0-231D96309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BERT</a:t>
            </a:r>
            <a:r>
              <a:rPr lang="zh-CN" altLang="en-US"/>
              <a:t>模型的训练、微调</a:t>
            </a:r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DF8BC03-837F-21A7-121E-B3F51BD3F66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40" y="2131975"/>
            <a:ext cx="8929991" cy="355525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E736779-D416-5EFE-4763-3A262D777599}"/>
              </a:ext>
            </a:extLst>
          </p:cNvPr>
          <p:cNvSpPr txBox="1"/>
          <p:nvPr/>
        </p:nvSpPr>
        <p:spPr>
          <a:xfrm>
            <a:off x="6243782" y="1315932"/>
            <a:ext cx="4078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文本分类、命名实体、问答系统</a:t>
            </a:r>
            <a:endParaRPr lang="en-US" sz="200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EA804BC-D1F4-3802-3092-6020714ED574}"/>
              </a:ext>
            </a:extLst>
          </p:cNvPr>
          <p:cNvCxnSpPr/>
          <p:nvPr/>
        </p:nvCxnSpPr>
        <p:spPr>
          <a:xfrm flipH="1">
            <a:off x="6474691" y="1681018"/>
            <a:ext cx="406400" cy="450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736CDC3-2265-95AF-9449-EFD31D891F2A}"/>
              </a:ext>
            </a:extLst>
          </p:cNvPr>
          <p:cNvCxnSpPr>
            <a:cxnSpLocks/>
          </p:cNvCxnSpPr>
          <p:nvPr/>
        </p:nvCxnSpPr>
        <p:spPr>
          <a:xfrm flipH="1">
            <a:off x="6982691" y="1681017"/>
            <a:ext cx="932873" cy="450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C6059A2-1621-E3AF-600A-34863536461F}"/>
              </a:ext>
            </a:extLst>
          </p:cNvPr>
          <p:cNvCxnSpPr>
            <a:cxnSpLocks/>
          </p:cNvCxnSpPr>
          <p:nvPr/>
        </p:nvCxnSpPr>
        <p:spPr>
          <a:xfrm flipH="1">
            <a:off x="7449127" y="1681016"/>
            <a:ext cx="1500910" cy="450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96134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728959-A889-9479-C596-771D0A03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BERT </a:t>
            </a:r>
            <a:r>
              <a:rPr lang="zh-CN" altLang="en-US" b="1"/>
              <a:t>无</a:t>
            </a:r>
            <a:r>
              <a:rPr lang="zh-CN" altLang="en-US"/>
              <a:t>监督 </a:t>
            </a:r>
            <a:r>
              <a:rPr lang="zh-CN" altLang="en-US">
                <a:solidFill>
                  <a:srgbClr val="FF0000"/>
                </a:solidFill>
              </a:rPr>
              <a:t>预训练</a:t>
            </a:r>
            <a:endParaRPr lang="en-US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B2F025B-3C17-8006-E57B-9B2128A601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985" y="1618797"/>
            <a:ext cx="4452030" cy="386136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4C63DC5-6617-4C1A-BB88-46DBEF6F619E}"/>
              </a:ext>
            </a:extLst>
          </p:cNvPr>
          <p:cNvSpPr txBox="1"/>
          <p:nvPr/>
        </p:nvSpPr>
        <p:spPr>
          <a:xfrm>
            <a:off x="4899169" y="694380"/>
            <a:ext cx="47092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500"/>
              </a:spcBef>
              <a:spcAft>
                <a:spcPts val="1500"/>
              </a:spcAft>
            </a:pPr>
            <a:r>
              <a:rPr lang="en-US" sz="2800" b="0" i="0" dirty="0">
                <a:solidFill>
                  <a:schemeClr val="bg1">
                    <a:lumMod val="50000"/>
                  </a:schemeClr>
                </a:solidFill>
                <a:effectLst/>
                <a:latin typeface="+mn-ea"/>
              </a:rPr>
              <a:t>Unsupervised Pre-Training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806568A-D0B2-CBC0-B24A-7D71AD6B30A2}"/>
              </a:ext>
            </a:extLst>
          </p:cNvPr>
          <p:cNvSpPr txBox="1"/>
          <p:nvPr/>
        </p:nvSpPr>
        <p:spPr>
          <a:xfrm>
            <a:off x="8842516" y="1910922"/>
            <a:ext cx="2929856" cy="2353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/>
              <a:t>掩码语言模型 </a:t>
            </a:r>
            <a:r>
              <a:rPr lang="en-US" altLang="zh-CN" sz="2000" b="1"/>
              <a:t>MLM</a:t>
            </a:r>
            <a:r>
              <a:rPr lang="zh-CN" altLang="en-US" sz="2000"/>
              <a:t>：</a:t>
            </a:r>
            <a:br>
              <a:rPr lang="en-US" altLang="zh-CN" sz="2000"/>
            </a:br>
            <a:r>
              <a:rPr lang="zh-CN" altLang="en-US" sz="2000"/>
              <a:t>每个输入序列中 </a:t>
            </a:r>
            <a:r>
              <a:rPr lang="en-US" altLang="zh-CN" sz="2000" b="1"/>
              <a:t>15</a:t>
            </a:r>
            <a:r>
              <a:rPr lang="en-US" altLang="zh-CN" sz="2000"/>
              <a:t>% </a:t>
            </a:r>
            <a:r>
              <a:rPr lang="zh-CN" altLang="en-US" sz="2000"/>
              <a:t>的单词被掩码（替换为 </a:t>
            </a:r>
            <a:r>
              <a:rPr lang="en-US" altLang="zh-CN" sz="2000"/>
              <a:t>[MASK] </a:t>
            </a:r>
            <a:r>
              <a:rPr lang="zh-CN" altLang="en-US" sz="2000"/>
              <a:t>标记），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模型预测掩码单词。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9DFD91-48F1-F94C-795D-5E1D2F27BB6F}"/>
              </a:ext>
            </a:extLst>
          </p:cNvPr>
          <p:cNvSpPr txBox="1"/>
          <p:nvPr/>
        </p:nvSpPr>
        <p:spPr>
          <a:xfrm>
            <a:off x="679927" y="1910922"/>
            <a:ext cx="3020037" cy="3277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/>
              <a:t>下一句预测 </a:t>
            </a:r>
            <a:r>
              <a:rPr lang="en-US" altLang="zh-CN" sz="2000" b="1"/>
              <a:t>NSP</a:t>
            </a:r>
            <a:r>
              <a:rPr lang="zh-CN" altLang="en-US" sz="2000"/>
              <a:t>：</a:t>
            </a:r>
            <a:br>
              <a:rPr lang="en-US" altLang="zh-CN" sz="2000"/>
            </a:br>
            <a:r>
              <a:rPr lang="zh-CN" altLang="en-US" sz="2000"/>
              <a:t>数据以句子对形式输入，由 </a:t>
            </a:r>
            <a:r>
              <a:rPr lang="en-US" altLang="zh-CN" sz="2000"/>
              <a:t>[SEP] </a:t>
            </a:r>
            <a:r>
              <a:rPr lang="zh-CN" altLang="en-US" sz="2000"/>
              <a:t>标记分隔。</a:t>
            </a:r>
            <a:br>
              <a:rPr lang="en-US" altLang="zh-CN" sz="2000"/>
            </a:br>
            <a:r>
              <a:rPr lang="en-US" altLang="zh-CN" sz="2000" b="1"/>
              <a:t>50%</a:t>
            </a:r>
            <a:r>
              <a:rPr lang="zh-CN" altLang="en-US" sz="2000" b="1"/>
              <a:t>对</a:t>
            </a:r>
            <a:r>
              <a:rPr lang="zh-CN" altLang="en-US" sz="2000"/>
              <a:t>是随机的，</a:t>
            </a:r>
            <a:r>
              <a:rPr lang="en-US" altLang="zh-CN" sz="2000" b="1"/>
              <a:t>50%</a:t>
            </a:r>
            <a:r>
              <a:rPr lang="zh-CN" altLang="en-US" sz="2000" b="1"/>
              <a:t>对</a:t>
            </a:r>
            <a:r>
              <a:rPr lang="zh-CN" altLang="en-US" sz="2000"/>
              <a:t>是按其原始顺序排列的。模型预测第</a:t>
            </a:r>
            <a:r>
              <a:rPr lang="en-US" altLang="zh-CN" sz="2000"/>
              <a:t>2</a:t>
            </a:r>
            <a:r>
              <a:rPr lang="zh-CN" altLang="en-US" sz="2000"/>
              <a:t>个句子是否是下一句话。</a:t>
            </a:r>
            <a:endParaRPr lang="en-US" sz="20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E8A097D-4281-5411-866A-4FDDA7C68C26}"/>
              </a:ext>
            </a:extLst>
          </p:cNvPr>
          <p:cNvSpPr txBox="1"/>
          <p:nvPr/>
        </p:nvSpPr>
        <p:spPr>
          <a:xfrm>
            <a:off x="-1" y="5824944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/>
              <a:t>两个任务（共同一起训练），</a:t>
            </a:r>
            <a:r>
              <a:rPr lang="en-US" altLang="zh-CN" sz="2000"/>
              <a:t>BERT</a:t>
            </a:r>
            <a:r>
              <a:rPr lang="zh-CN" altLang="en-US" sz="2000"/>
              <a:t>能够学习到语言的深层表示。</a:t>
            </a:r>
            <a:endParaRPr lang="en-US" sz="20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53688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EB760-ACE9-BE1B-8497-0465FBBD3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下一句预测</a:t>
            </a:r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32D6AEC-4DC6-8055-6146-821CEDAE6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931" y="3166456"/>
            <a:ext cx="4324350" cy="23336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5E79E9D-F27D-319F-F063-155669B5F51D}"/>
              </a:ext>
            </a:extLst>
          </p:cNvPr>
          <p:cNvSpPr txBox="1"/>
          <p:nvPr/>
        </p:nvSpPr>
        <p:spPr>
          <a:xfrm>
            <a:off x="1981144" y="973888"/>
            <a:ext cx="8525050" cy="1698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判断两个句子是否为连续段落，如：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今天天气很好</a:t>
            </a:r>
            <a:r>
              <a:rPr lang="zh-CN" altLang="en-US" sz="2400" dirty="0"/>
              <a:t>”  →  “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我出去跑步了</a:t>
            </a:r>
            <a:r>
              <a:rPr lang="zh-CN" altLang="en-US" sz="2400" dirty="0"/>
              <a:t>”  </a:t>
            </a:r>
            <a:r>
              <a:rPr lang="en-US" altLang="zh-CN" sz="2400" dirty="0"/>
              <a:t> or  “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我买了一本书</a:t>
            </a:r>
            <a:r>
              <a:rPr lang="zh-CN" altLang="en-US" sz="2400" dirty="0"/>
              <a:t>”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帮助模型理解句子间关系</a:t>
            </a:r>
            <a:endParaRPr 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43921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E1A88F-4700-4EA5-FC3B-0A338A61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掩码语言模型 </a:t>
            </a:r>
            <a:r>
              <a:rPr lang="en-US" altLang="zh-CN"/>
              <a:t>MLM</a:t>
            </a:r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25CF33-1837-E6FA-442D-88F93C487083}"/>
              </a:ext>
            </a:extLst>
          </p:cNvPr>
          <p:cNvSpPr txBox="1"/>
          <p:nvPr/>
        </p:nvSpPr>
        <p:spPr>
          <a:xfrm>
            <a:off x="3429000" y="702991"/>
            <a:ext cx="42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US" sz="2800">
                <a:solidFill>
                  <a:schemeClr val="bg1">
                    <a:lumMod val="50000"/>
                  </a:schemeClr>
                </a:solidFill>
              </a:rPr>
              <a:t>asked </a:t>
            </a:r>
            <a:r>
              <a:rPr lang="en-US" sz="2800" b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-US" sz="2800">
                <a:solidFill>
                  <a:schemeClr val="bg1">
                    <a:lumMod val="50000"/>
                  </a:schemeClr>
                </a:solidFill>
              </a:rPr>
              <a:t>anguage </a:t>
            </a:r>
            <a:r>
              <a:rPr lang="en-US" sz="2800" b="1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US" sz="2800">
                <a:solidFill>
                  <a:schemeClr val="bg1">
                    <a:lumMod val="50000"/>
                  </a:schemeClr>
                </a:solidFill>
              </a:rPr>
              <a:t>odel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069BB13-7EC4-6639-F641-1BF0D7C96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337" y="1476375"/>
            <a:ext cx="7553325" cy="390525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58673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E0AB0-3123-8424-24DF-6EE84F79F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A1CF-6415-D6E8-6C75-9D5C2280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BERT </a:t>
            </a:r>
            <a:r>
              <a:rPr lang="zh-CN" altLang="en-US" b="1"/>
              <a:t>有</a:t>
            </a:r>
            <a:r>
              <a:rPr lang="zh-CN" altLang="en-US"/>
              <a:t>监督 </a:t>
            </a:r>
            <a:r>
              <a:rPr lang="zh-CN" altLang="en-US">
                <a:solidFill>
                  <a:srgbClr val="FF0000"/>
                </a:solidFill>
              </a:rPr>
              <a:t>微调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2462B3-4BC0-D181-13E5-2A0C93028D66}"/>
              </a:ext>
            </a:extLst>
          </p:cNvPr>
          <p:cNvSpPr txBox="1"/>
          <p:nvPr/>
        </p:nvSpPr>
        <p:spPr>
          <a:xfrm>
            <a:off x="5245216" y="669167"/>
            <a:ext cx="3336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1">
                    <a:lumMod val="50000"/>
                  </a:schemeClr>
                </a:solidFill>
              </a:rPr>
              <a:t>Supervised Fine Tuning</a:t>
            </a:r>
          </a:p>
        </p:txBody>
      </p:sp>
      <p:pic>
        <p:nvPicPr>
          <p:cNvPr id="7170" name="Picture 2" descr="BERT 对各种自然语言任务进行微调">
            <a:extLst>
              <a:ext uri="{FF2B5EF4-FFF2-40B4-BE49-F238E27FC236}">
                <a16:creationId xmlns:a16="http://schemas.microsoft.com/office/drawing/2014/main" id="{35A0D15A-AE43-1D89-5E52-9E3263C88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93" y="2097248"/>
            <a:ext cx="4580485" cy="324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9F7B9F9-904A-6877-ED9A-B275651D2207}"/>
              </a:ext>
            </a:extLst>
          </p:cNvPr>
          <p:cNvSpPr txBox="1"/>
          <p:nvPr/>
        </p:nvSpPr>
        <p:spPr>
          <a:xfrm>
            <a:off x="3506599" y="53639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solidFill>
                  <a:srgbClr val="FF0000"/>
                </a:solidFill>
              </a:rPr>
              <a:t>答案</a:t>
            </a:r>
            <a:endParaRPr lang="en-US" sz="2000" b="1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2E7D048-E7A1-510A-4647-E451EA005110}"/>
              </a:ext>
            </a:extLst>
          </p:cNvPr>
          <p:cNvSpPr txBox="1"/>
          <p:nvPr/>
        </p:nvSpPr>
        <p:spPr>
          <a:xfrm>
            <a:off x="2063708" y="53639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rgbClr val="FF0000"/>
                </a:solidFill>
              </a:rPr>
              <a:t>问题</a:t>
            </a:r>
            <a:endParaRPr lang="en-US" sz="200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25F3454-CC4F-2EDD-FEFB-B7F5BA8EB8BD}"/>
              </a:ext>
            </a:extLst>
          </p:cNvPr>
          <p:cNvSpPr txBox="1"/>
          <p:nvPr/>
        </p:nvSpPr>
        <p:spPr>
          <a:xfrm>
            <a:off x="5817329" y="2657436"/>
            <a:ext cx="552921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200"/>
              <a:t>预训练后，给</a:t>
            </a:r>
            <a:r>
              <a:rPr lang="en-US" altLang="zh-CN" sz="2200"/>
              <a:t>BERT</a:t>
            </a:r>
            <a:r>
              <a:rPr lang="zh-CN" altLang="en-US" sz="2200"/>
              <a:t>添加一个额外的输出层进行</a:t>
            </a:r>
            <a:r>
              <a:rPr lang="zh-CN" altLang="en-US" sz="2200" b="1">
                <a:solidFill>
                  <a:srgbClr val="FF0000"/>
                </a:solidFill>
              </a:rPr>
              <a:t>微调</a:t>
            </a:r>
            <a:r>
              <a:rPr lang="zh-CN" altLang="en-US" sz="2200"/>
              <a:t>，以适应各种下游任务，</a:t>
            </a:r>
            <a:br>
              <a:rPr lang="en-US" altLang="zh-CN" sz="2200"/>
            </a:br>
            <a:r>
              <a:rPr lang="zh-CN" altLang="en-US" sz="2200"/>
              <a:t>如，文本分类、命名实体、问答系统 </a:t>
            </a:r>
            <a:r>
              <a:rPr lang="en-US" altLang="zh-CN" sz="2200"/>
              <a:t>......</a:t>
            </a:r>
            <a:endParaRPr lang="en-US" sz="22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033017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2458A-45CC-B9A1-763D-39D7BF7A1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ED119F-2466-C405-A4D1-14B25C5F1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BERT </a:t>
            </a:r>
            <a:r>
              <a:rPr lang="zh-CN" altLang="en-US"/>
              <a:t>应用</a:t>
            </a:r>
            <a:endParaRPr 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74B17E-D535-6563-B220-D1D1025F82B0}"/>
              </a:ext>
            </a:extLst>
          </p:cNvPr>
          <p:cNvSpPr txBox="1"/>
          <p:nvPr/>
        </p:nvSpPr>
        <p:spPr>
          <a:xfrm>
            <a:off x="849745" y="900000"/>
            <a:ext cx="10953566" cy="1698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/>
              <a:t>文本分类</a:t>
            </a:r>
            <a:r>
              <a:rPr lang="zh-CN" altLang="en-US" sz="2400" dirty="0"/>
              <a:t>：只需要在</a:t>
            </a:r>
            <a:r>
              <a:rPr lang="en-US" altLang="zh-CN" sz="2400" dirty="0"/>
              <a:t>Transformer</a:t>
            </a:r>
            <a:r>
              <a:rPr lang="zh-CN" altLang="en-US" sz="2400" dirty="0"/>
              <a:t>的输出之上加一个分类层即可。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/>
              <a:t>命名实体</a:t>
            </a:r>
            <a:r>
              <a:rPr lang="zh-CN" altLang="en-US" sz="2400" dirty="0"/>
              <a:t>：系统需要接收文本序列，并标记文本中各种类型的实体。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/>
              <a:t>问答系统</a:t>
            </a:r>
            <a:r>
              <a:rPr lang="zh-CN" altLang="en-US" sz="2400" dirty="0"/>
              <a:t>：系统需要接收有关文本序列的问题，并在序列中标记答案的位置。</a:t>
            </a:r>
            <a:endParaRPr lang="en-US" altLang="zh-CN" sz="2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54B7374-C1D0-A84A-0F04-D26CA50CA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32" y="3089874"/>
            <a:ext cx="3187124" cy="2896897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58A11421-B094-5B4A-9625-52086E68DAB4}"/>
              </a:ext>
            </a:extLst>
          </p:cNvPr>
          <p:cNvGrpSpPr/>
          <p:nvPr/>
        </p:nvGrpSpPr>
        <p:grpSpPr>
          <a:xfrm>
            <a:off x="8299517" y="3171662"/>
            <a:ext cx="3410062" cy="3060384"/>
            <a:chOff x="4307900" y="3527165"/>
            <a:chExt cx="3576200" cy="3345781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270707CD-D769-6E53-7830-2DEE0B49A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7900" y="3527165"/>
              <a:ext cx="3576200" cy="3160754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DBEBE79-65F5-616B-075C-6A6E4E07AB74}"/>
                </a:ext>
              </a:extLst>
            </p:cNvPr>
            <p:cNvSpPr txBox="1"/>
            <p:nvPr/>
          </p:nvSpPr>
          <p:spPr>
            <a:xfrm>
              <a:off x="6314440" y="6595947"/>
              <a:ext cx="15696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>
                  <a:solidFill>
                    <a:schemeClr val="accent1"/>
                  </a:solidFill>
                </a:rPr>
                <a:t>问题的答案在段落里</a:t>
              </a:r>
              <a:endParaRPr lang="en-US" sz="1200">
                <a:solidFill>
                  <a:schemeClr val="accent1"/>
                </a:solidFill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EEDDA738-5806-D115-573F-4C001CFE70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560" y="3165212"/>
            <a:ext cx="3299674" cy="2896897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858697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D3F60E-03FD-89D3-BDB9-06030AC69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Hugging Face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F5276EB-8EEE-8D9C-1DDB-C1799B35C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10" y="930900"/>
            <a:ext cx="8345854" cy="56913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DD6D69E-EA06-28A1-355D-A69C01CF9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833" y="30900"/>
            <a:ext cx="904875" cy="8382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FF8EC04-3F5F-3ADD-3B5B-20ADA9AF7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173" y="1373112"/>
            <a:ext cx="7031182" cy="480689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69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925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84BA9BE-FB61-E613-6F5A-4D3EEF5CDD19}"/>
              </a:ext>
            </a:extLst>
          </p:cNvPr>
          <p:cNvSpPr/>
          <p:nvPr/>
        </p:nvSpPr>
        <p:spPr>
          <a:xfrm>
            <a:off x="5348574" y="1614791"/>
            <a:ext cx="5585313" cy="633477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F577001-4AEA-EAB5-B35D-DACA3C4F428A}"/>
              </a:ext>
            </a:extLst>
          </p:cNvPr>
          <p:cNvSpPr/>
          <p:nvPr/>
        </p:nvSpPr>
        <p:spPr>
          <a:xfrm>
            <a:off x="1307906" y="1614791"/>
            <a:ext cx="3320405" cy="633477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DFD7564-E451-F4D1-2345-A9C72B7B0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Seq2Seq </a:t>
            </a:r>
            <a:r>
              <a:rPr lang="zh-CN" altLang="en-US"/>
              <a:t>架构</a:t>
            </a:r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E68D61-456E-3ADB-6CD1-78F039AF7E44}"/>
              </a:ext>
            </a:extLst>
          </p:cNvPr>
          <p:cNvSpPr txBox="1"/>
          <p:nvPr/>
        </p:nvSpPr>
        <p:spPr>
          <a:xfrm>
            <a:off x="1317633" y="2877233"/>
            <a:ext cx="9938886" cy="207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/>
              <a:t>输入一个序列，生成另一个序列。</a:t>
            </a:r>
            <a:endParaRPr lang="en-US" altLang="zh-CN" sz="22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/>
              <a:t>可由两个独立的</a:t>
            </a:r>
            <a:r>
              <a:rPr lang="en-US" altLang="zh-CN" sz="2200" dirty="0"/>
              <a:t>RNN</a:t>
            </a:r>
            <a:r>
              <a:rPr lang="zh-CN" altLang="en-US" sz="2200" dirty="0"/>
              <a:t>组成：</a:t>
            </a:r>
            <a:endParaRPr lang="en-US" altLang="zh-CN" sz="2200" dirty="0"/>
          </a:p>
          <a:p>
            <a:pPr marL="800100" lvl="1" indent="-342900">
              <a:lnSpc>
                <a:spcPct val="150000"/>
              </a:lnSpc>
              <a:buSzPct val="60000"/>
              <a:buFont typeface="Wingdings" panose="05000000000000000000" pitchFamily="2" charset="2"/>
              <a:buChar char="Ø"/>
            </a:pPr>
            <a:r>
              <a:rPr lang="zh-CN" altLang="en-US" sz="2200" b="1" dirty="0"/>
              <a:t>编码器</a:t>
            </a:r>
            <a:r>
              <a:rPr lang="zh-CN" altLang="en-US" sz="2200" dirty="0"/>
              <a:t>：输入多个时间步长信息，编码为</a:t>
            </a:r>
            <a:r>
              <a:rPr lang="zh-CN" altLang="en-US" sz="2200" b="1" dirty="0">
                <a:solidFill>
                  <a:srgbClr val="FF0000"/>
                </a:solidFill>
              </a:rPr>
              <a:t>上下文语义向量</a:t>
            </a:r>
            <a:r>
              <a:rPr lang="zh-CN" altLang="en-US" sz="2200" dirty="0"/>
              <a:t>；</a:t>
            </a:r>
            <a:endParaRPr lang="en-US" altLang="zh-CN" sz="2200" dirty="0"/>
          </a:p>
          <a:p>
            <a:pPr marL="800100" lvl="1" indent="-342900">
              <a:lnSpc>
                <a:spcPct val="150000"/>
              </a:lnSpc>
              <a:buSzPct val="60000"/>
              <a:buFont typeface="Wingdings" panose="05000000000000000000" pitchFamily="2" charset="2"/>
              <a:buChar char="Ø"/>
            </a:pPr>
            <a:r>
              <a:rPr lang="zh-CN" altLang="en-US" sz="2200" b="1" dirty="0"/>
              <a:t>解码器</a:t>
            </a:r>
            <a:r>
              <a:rPr lang="zh-CN" altLang="en-US" sz="2200" dirty="0"/>
              <a:t>：将稳定状态解码为输出序列。</a:t>
            </a:r>
            <a:r>
              <a:rPr lang="zh-CN" altLang="en-US" sz="2200" b="1" dirty="0">
                <a:solidFill>
                  <a:schemeClr val="accent1"/>
                </a:solidFill>
              </a:rPr>
              <a:t>反向</a:t>
            </a:r>
            <a:r>
              <a:rPr lang="zh-CN" altLang="en-US" sz="2200" dirty="0"/>
              <a:t>读取输入句子，短期依赖。</a:t>
            </a:r>
            <a:endParaRPr lang="en-US" altLang="zh-CN" sz="2200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CABFF78-FEDD-93C6-3132-16DA9E98CDB2}"/>
              </a:ext>
            </a:extLst>
          </p:cNvPr>
          <p:cNvGrpSpPr/>
          <p:nvPr/>
        </p:nvGrpSpPr>
        <p:grpSpPr>
          <a:xfrm>
            <a:off x="1516680" y="1134348"/>
            <a:ext cx="9139186" cy="1625271"/>
            <a:chOff x="1414913" y="1217201"/>
            <a:chExt cx="9139186" cy="1625271"/>
          </a:xfrm>
        </p:grpSpPr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8848368C-3F28-302D-665C-81F76CB06FBD}"/>
                </a:ext>
              </a:extLst>
            </p:cNvPr>
            <p:cNvCxnSpPr>
              <a:cxnSpLocks/>
              <a:stCxn id="13" idx="3"/>
              <a:endCxn id="14" idx="1"/>
            </p:cNvCxnSpPr>
            <p:nvPr/>
          </p:nvCxnSpPr>
          <p:spPr>
            <a:xfrm>
              <a:off x="4252303" y="2027321"/>
              <a:ext cx="1267097" cy="0"/>
            </a:xfrm>
            <a:prstGeom prst="straightConnector1">
              <a:avLst/>
            </a:prstGeom>
            <a:ln w="57150">
              <a:solidFill>
                <a:srgbClr val="FF0000">
                  <a:alpha val="50196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B4B5A91-12F3-DF93-610C-F193846E9F4F}"/>
                </a:ext>
              </a:extLst>
            </p:cNvPr>
            <p:cNvSpPr/>
            <p:nvPr/>
          </p:nvSpPr>
          <p:spPr>
            <a:xfrm>
              <a:off x="1414913" y="1867301"/>
              <a:ext cx="640080" cy="3200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6C1560E-A2B5-77FB-BBB1-80A487E7DBE7}"/>
                </a:ext>
              </a:extLst>
            </p:cNvPr>
            <p:cNvSpPr/>
            <p:nvPr/>
          </p:nvSpPr>
          <p:spPr>
            <a:xfrm>
              <a:off x="2513568" y="1867301"/>
              <a:ext cx="640080" cy="3200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BBD6139-9D8A-507E-72E0-E9E0D3FCF351}"/>
                </a:ext>
              </a:extLst>
            </p:cNvPr>
            <p:cNvSpPr/>
            <p:nvPr/>
          </p:nvSpPr>
          <p:spPr>
            <a:xfrm>
              <a:off x="3612223" y="1867301"/>
              <a:ext cx="640080" cy="3200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C2EA0A6-4212-C5B8-A7E2-ED99E146F3C4}"/>
                </a:ext>
              </a:extLst>
            </p:cNvPr>
            <p:cNvSpPr/>
            <p:nvPr/>
          </p:nvSpPr>
          <p:spPr>
            <a:xfrm>
              <a:off x="5519400" y="1867301"/>
              <a:ext cx="640080" cy="3200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AF490960-2B3E-3A57-4339-BB52FF3F4629}"/>
                </a:ext>
              </a:extLst>
            </p:cNvPr>
            <p:cNvSpPr/>
            <p:nvPr/>
          </p:nvSpPr>
          <p:spPr>
            <a:xfrm>
              <a:off x="6618055" y="1867301"/>
              <a:ext cx="640080" cy="3200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E576B28-F38C-091E-C1B9-67931A2BF029}"/>
                </a:ext>
              </a:extLst>
            </p:cNvPr>
            <p:cNvSpPr/>
            <p:nvPr/>
          </p:nvSpPr>
          <p:spPr>
            <a:xfrm>
              <a:off x="7716710" y="1867301"/>
              <a:ext cx="640080" cy="3200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F7265B4-6EE3-BE94-69B7-1EF90F0E5FEB}"/>
                </a:ext>
              </a:extLst>
            </p:cNvPr>
            <p:cNvSpPr/>
            <p:nvPr/>
          </p:nvSpPr>
          <p:spPr>
            <a:xfrm>
              <a:off x="8815365" y="1867301"/>
              <a:ext cx="640080" cy="3200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EA5AEA9-AEDF-AAD4-E052-1F9D06237A0D}"/>
                </a:ext>
              </a:extLst>
            </p:cNvPr>
            <p:cNvSpPr/>
            <p:nvPr/>
          </p:nvSpPr>
          <p:spPr>
            <a:xfrm>
              <a:off x="9914019" y="1867301"/>
              <a:ext cx="640080" cy="3200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DD3996C5-6620-401E-EE6C-0F8A4748256F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>
              <a:off x="2054993" y="2027321"/>
              <a:ext cx="458575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945D464D-41E2-3D2A-E314-2BCE648E72E5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3153648" y="2027321"/>
              <a:ext cx="458575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AB6F765C-0939-0E5A-506C-CCE994EE6BBA}"/>
                </a:ext>
              </a:extLst>
            </p:cNvPr>
            <p:cNvCxnSpPr>
              <a:cxnSpLocks/>
              <a:stCxn id="14" idx="3"/>
              <a:endCxn id="15" idx="1"/>
            </p:cNvCxnSpPr>
            <p:nvPr/>
          </p:nvCxnSpPr>
          <p:spPr>
            <a:xfrm>
              <a:off x="6159480" y="2027321"/>
              <a:ext cx="458575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6649B198-E013-10FF-D0FE-94ECFAB5C26B}"/>
                </a:ext>
              </a:extLst>
            </p:cNvPr>
            <p:cNvCxnSpPr>
              <a:cxnSpLocks/>
              <a:stCxn id="15" idx="3"/>
              <a:endCxn id="16" idx="1"/>
            </p:cNvCxnSpPr>
            <p:nvPr/>
          </p:nvCxnSpPr>
          <p:spPr>
            <a:xfrm>
              <a:off x="7258135" y="2027321"/>
              <a:ext cx="458575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046EA73D-BE0E-C0A7-ADCA-6036D49AA480}"/>
                </a:ext>
              </a:extLst>
            </p:cNvPr>
            <p:cNvCxnSpPr>
              <a:cxnSpLocks/>
              <a:stCxn id="16" idx="3"/>
              <a:endCxn id="17" idx="1"/>
            </p:cNvCxnSpPr>
            <p:nvPr/>
          </p:nvCxnSpPr>
          <p:spPr>
            <a:xfrm>
              <a:off x="8356790" y="2027321"/>
              <a:ext cx="458575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DFF35D0A-31DD-5789-329E-8E2631F2DEAD}"/>
                </a:ext>
              </a:extLst>
            </p:cNvPr>
            <p:cNvCxnSpPr>
              <a:cxnSpLocks/>
              <a:stCxn id="17" idx="3"/>
              <a:endCxn id="18" idx="1"/>
            </p:cNvCxnSpPr>
            <p:nvPr/>
          </p:nvCxnSpPr>
          <p:spPr>
            <a:xfrm>
              <a:off x="9455445" y="2027321"/>
              <a:ext cx="458574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4F7D1FAA-565A-0B6A-A7D7-51400A268A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34953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B3082959-2FFB-9A2E-8F4C-2C9802ECB3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3605" y="2187341"/>
              <a:ext cx="6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E0325CED-1C1C-144E-91F0-EA8661A54F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0371" y="2187341"/>
              <a:ext cx="3785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322BAD39-CCC1-7907-E352-DBF72F781AF7}"/>
                </a:ext>
              </a:extLst>
            </p:cNvPr>
            <p:cNvCxnSpPr>
              <a:cxnSpLocks/>
              <a:stCxn id="41" idx="0"/>
              <a:endCxn id="14" idx="2"/>
            </p:cNvCxnSpPr>
            <p:nvPr/>
          </p:nvCxnSpPr>
          <p:spPr>
            <a:xfrm flipV="1">
              <a:off x="5839440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34723F46-A682-85CB-F5A7-91F4271E8373}"/>
                </a:ext>
              </a:extLst>
            </p:cNvPr>
            <p:cNvCxnSpPr>
              <a:cxnSpLocks/>
              <a:stCxn id="42" idx="0"/>
              <a:endCxn id="15" idx="2"/>
            </p:cNvCxnSpPr>
            <p:nvPr/>
          </p:nvCxnSpPr>
          <p:spPr>
            <a:xfrm flipV="1">
              <a:off x="6938095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A5B0885F-A76F-BE83-9B5D-43BB1E5439CE}"/>
                </a:ext>
              </a:extLst>
            </p:cNvPr>
            <p:cNvCxnSpPr>
              <a:cxnSpLocks/>
              <a:stCxn id="43" idx="0"/>
              <a:endCxn id="16" idx="2"/>
            </p:cNvCxnSpPr>
            <p:nvPr/>
          </p:nvCxnSpPr>
          <p:spPr>
            <a:xfrm flipV="1">
              <a:off x="8036750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444D1370-AFC4-F0C1-A6EF-05060C4BE833}"/>
                </a:ext>
              </a:extLst>
            </p:cNvPr>
            <p:cNvCxnSpPr>
              <a:cxnSpLocks/>
              <a:stCxn id="44" idx="0"/>
              <a:endCxn id="17" idx="2"/>
            </p:cNvCxnSpPr>
            <p:nvPr/>
          </p:nvCxnSpPr>
          <p:spPr>
            <a:xfrm flipV="1">
              <a:off x="9135405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F5FE9FEB-9E51-3EA8-886B-42EE9285EE02}"/>
                </a:ext>
              </a:extLst>
            </p:cNvPr>
            <p:cNvCxnSpPr>
              <a:cxnSpLocks/>
              <a:stCxn id="45" idx="0"/>
              <a:endCxn id="18" idx="2"/>
            </p:cNvCxnSpPr>
            <p:nvPr/>
          </p:nvCxnSpPr>
          <p:spPr>
            <a:xfrm flipV="1">
              <a:off x="10234059" y="2187341"/>
              <a:ext cx="0" cy="378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EA02A2AB-F227-AAFF-5E9D-B172306E8025}"/>
                </a:ext>
              </a:extLst>
            </p:cNvPr>
            <p:cNvCxnSpPr>
              <a:cxnSpLocks/>
              <a:stCxn id="14" idx="0"/>
              <a:endCxn id="46" idx="2"/>
            </p:cNvCxnSpPr>
            <p:nvPr/>
          </p:nvCxnSpPr>
          <p:spPr>
            <a:xfrm flipV="1">
              <a:off x="5839440" y="1494200"/>
              <a:ext cx="0" cy="3731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757235CD-A242-9519-6A82-CCB17ED8097F}"/>
                </a:ext>
              </a:extLst>
            </p:cNvPr>
            <p:cNvCxnSpPr>
              <a:cxnSpLocks/>
              <a:stCxn id="15" idx="0"/>
              <a:endCxn id="47" idx="2"/>
            </p:cNvCxnSpPr>
            <p:nvPr/>
          </p:nvCxnSpPr>
          <p:spPr>
            <a:xfrm flipV="1">
              <a:off x="6938095" y="1494200"/>
              <a:ext cx="0" cy="3731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DD753A5B-4774-97F1-7DC6-B5DD6E12F627}"/>
                </a:ext>
              </a:extLst>
            </p:cNvPr>
            <p:cNvCxnSpPr>
              <a:cxnSpLocks/>
              <a:stCxn id="16" idx="0"/>
              <a:endCxn id="48" idx="2"/>
            </p:cNvCxnSpPr>
            <p:nvPr/>
          </p:nvCxnSpPr>
          <p:spPr>
            <a:xfrm flipV="1">
              <a:off x="8036750" y="1494200"/>
              <a:ext cx="0" cy="3731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1FF27B0F-5538-D789-A3CE-58737079F3C6}"/>
                </a:ext>
              </a:extLst>
            </p:cNvPr>
            <p:cNvCxnSpPr>
              <a:cxnSpLocks/>
              <a:stCxn id="17" idx="0"/>
              <a:endCxn id="49" idx="2"/>
            </p:cNvCxnSpPr>
            <p:nvPr/>
          </p:nvCxnSpPr>
          <p:spPr>
            <a:xfrm flipV="1">
              <a:off x="9135405" y="1494200"/>
              <a:ext cx="0" cy="3731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5614A154-A830-D8B5-E0AD-DEBA4CD2D2C3}"/>
                </a:ext>
              </a:extLst>
            </p:cNvPr>
            <p:cNvCxnSpPr>
              <a:cxnSpLocks/>
              <a:stCxn id="18" idx="0"/>
              <a:endCxn id="50" idx="2"/>
            </p:cNvCxnSpPr>
            <p:nvPr/>
          </p:nvCxnSpPr>
          <p:spPr>
            <a:xfrm flipV="1">
              <a:off x="10234059" y="1494200"/>
              <a:ext cx="0" cy="3731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2615FAE-D3DF-032E-3FF8-D01825E31B29}"/>
                </a:ext>
              </a:extLst>
            </p:cNvPr>
            <p:cNvSpPr txBox="1"/>
            <p:nvPr/>
          </p:nvSpPr>
          <p:spPr>
            <a:xfrm>
              <a:off x="1658009" y="2565473"/>
              <a:ext cx="15388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17B7FAD-00D0-7F70-6454-623BB6A788C7}"/>
                </a:ext>
              </a:extLst>
            </p:cNvPr>
            <p:cNvSpPr txBox="1"/>
            <p:nvPr/>
          </p:nvSpPr>
          <p:spPr>
            <a:xfrm>
              <a:off x="2756664" y="2565473"/>
              <a:ext cx="15388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69DEC74-8A1E-D1A3-897D-54D421761C5F}"/>
                </a:ext>
              </a:extLst>
            </p:cNvPr>
            <p:cNvSpPr txBox="1"/>
            <p:nvPr/>
          </p:nvSpPr>
          <p:spPr>
            <a:xfrm>
              <a:off x="3848907" y="2565473"/>
              <a:ext cx="166712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A2EFF01-541D-369B-A910-53CD9D05643D}"/>
                </a:ext>
              </a:extLst>
            </p:cNvPr>
            <p:cNvSpPr txBox="1"/>
            <p:nvPr/>
          </p:nvSpPr>
          <p:spPr>
            <a:xfrm>
              <a:off x="5762496" y="2565473"/>
              <a:ext cx="15388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&lt;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588B36A-533A-FA6B-5174-7D04D153E052}"/>
                </a:ext>
              </a:extLst>
            </p:cNvPr>
            <p:cNvSpPr txBox="1"/>
            <p:nvPr/>
          </p:nvSpPr>
          <p:spPr>
            <a:xfrm>
              <a:off x="6832297" y="2565473"/>
              <a:ext cx="211596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50000"/>
                    </a:schemeClr>
                  </a:solidFill>
                </a:rPr>
                <a:t>W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E73775E-DF80-FB39-4A6B-7B0938FEDDC0}"/>
                </a:ext>
              </a:extLst>
            </p:cNvPr>
            <p:cNvSpPr txBox="1"/>
            <p:nvPr/>
          </p:nvSpPr>
          <p:spPr>
            <a:xfrm>
              <a:off x="7970225" y="2565473"/>
              <a:ext cx="13305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50000"/>
                    </a:schemeClr>
                  </a:solidFill>
                </a:rPr>
                <a:t>X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EFD7C0D-93F8-F86B-5E6C-AF143786F6C5}"/>
                </a:ext>
              </a:extLst>
            </p:cNvPr>
            <p:cNvSpPr txBox="1"/>
            <p:nvPr/>
          </p:nvSpPr>
          <p:spPr>
            <a:xfrm>
              <a:off x="9072086" y="2565473"/>
              <a:ext cx="12663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50000"/>
                    </a:schemeClr>
                  </a:solidFill>
                </a:rPr>
                <a:t>Y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B08C04E-5782-7914-554B-A255874F5926}"/>
                </a:ext>
              </a:extLst>
            </p:cNvPr>
            <p:cNvSpPr txBox="1"/>
            <p:nvPr/>
          </p:nvSpPr>
          <p:spPr>
            <a:xfrm>
              <a:off x="10168336" y="2565473"/>
              <a:ext cx="131446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50000"/>
                    </a:schemeClr>
                  </a:solidFill>
                </a:rPr>
                <a:t>Z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5CA9C4E-EEC9-CA89-59F9-48B9C32D788D}"/>
                </a:ext>
              </a:extLst>
            </p:cNvPr>
            <p:cNvSpPr txBox="1"/>
            <p:nvPr/>
          </p:nvSpPr>
          <p:spPr>
            <a:xfrm>
              <a:off x="5733642" y="1217201"/>
              <a:ext cx="211596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W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FFBFB1B0-3612-D2C3-64C0-E3CA493CCC68}"/>
                </a:ext>
              </a:extLst>
            </p:cNvPr>
            <p:cNvSpPr txBox="1"/>
            <p:nvPr/>
          </p:nvSpPr>
          <p:spPr>
            <a:xfrm>
              <a:off x="6871570" y="1217201"/>
              <a:ext cx="13305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X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AE545E62-0E03-2753-E8FD-EFB284EBD280}"/>
                </a:ext>
              </a:extLst>
            </p:cNvPr>
            <p:cNvSpPr txBox="1"/>
            <p:nvPr/>
          </p:nvSpPr>
          <p:spPr>
            <a:xfrm>
              <a:off x="7973431" y="1217201"/>
              <a:ext cx="12663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Y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594D821D-E6E2-454A-E4AD-26C366366318}"/>
                </a:ext>
              </a:extLst>
            </p:cNvPr>
            <p:cNvSpPr txBox="1"/>
            <p:nvPr/>
          </p:nvSpPr>
          <p:spPr>
            <a:xfrm>
              <a:off x="9069682" y="1217201"/>
              <a:ext cx="131446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Z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1EC8BC0-14DA-843F-74D8-98BD240E2C9D}"/>
                </a:ext>
              </a:extLst>
            </p:cNvPr>
            <p:cNvSpPr txBox="1"/>
            <p:nvPr/>
          </p:nvSpPr>
          <p:spPr>
            <a:xfrm>
              <a:off x="10157115" y="1217201"/>
              <a:ext cx="15388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/>
                <a:t>&gt;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8F5EE8-EC51-67D2-99EA-C6CF1FF4E5C2}"/>
              </a:ext>
            </a:extLst>
          </p:cNvPr>
          <p:cNvSpPr txBox="1"/>
          <p:nvPr/>
        </p:nvSpPr>
        <p:spPr>
          <a:xfrm>
            <a:off x="1317633" y="4916250"/>
            <a:ext cx="9938886" cy="156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>
                <a:solidFill>
                  <a:schemeClr val="accent2"/>
                </a:solidFill>
              </a:rPr>
              <a:t>突破</a:t>
            </a:r>
            <a:r>
              <a:rPr lang="zh-CN" altLang="en-US" sz="2200"/>
              <a:t>：传统的</a:t>
            </a:r>
            <a:r>
              <a:rPr lang="zh-CN" altLang="en-US" sz="2200" b="1"/>
              <a:t>固定长短</a:t>
            </a:r>
            <a:r>
              <a:rPr lang="zh-CN" altLang="en-US" sz="2200"/>
              <a:t>输入问题。</a:t>
            </a:r>
            <a:endParaRPr lang="en-US" altLang="zh-CN" sz="22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>
                <a:solidFill>
                  <a:schemeClr val="accent2"/>
                </a:solidFill>
              </a:rPr>
              <a:t>局限</a:t>
            </a:r>
            <a:r>
              <a:rPr lang="zh-CN" altLang="en-US" sz="2200"/>
              <a:t>：</a:t>
            </a:r>
            <a:r>
              <a:rPr lang="zh-CN" altLang="en-US" sz="2200">
                <a:solidFill>
                  <a:srgbClr val="FF0000"/>
                </a:solidFill>
              </a:rPr>
              <a:t>上下文语义向量</a:t>
            </a:r>
            <a:r>
              <a:rPr lang="zh-CN" altLang="en-US" sz="2200"/>
              <a:t>对于解码阶段每个时间步长都是一样的。</a:t>
            </a:r>
            <a:endParaRPr lang="en-US" altLang="zh-CN" sz="22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/>
              <a:t>应用：聊天机器人、语音识别、对话系统、问答系统</a:t>
            </a:r>
            <a:r>
              <a:rPr lang="en-US" altLang="zh-CN" sz="2200"/>
              <a:t>......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8FF42D0-1A8E-0CA0-77BB-E27FB460E1C9}"/>
              </a:ext>
            </a:extLst>
          </p:cNvPr>
          <p:cNvSpPr txBox="1"/>
          <p:nvPr/>
        </p:nvSpPr>
        <p:spPr>
          <a:xfrm>
            <a:off x="286196" y="1762317"/>
            <a:ext cx="980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/>
              <a:t>编码器</a:t>
            </a:r>
            <a:endParaRPr 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B174B88-3264-3A8D-B262-84A2B0D6304C}"/>
              </a:ext>
            </a:extLst>
          </p:cNvPr>
          <p:cNvSpPr txBox="1"/>
          <p:nvPr/>
        </p:nvSpPr>
        <p:spPr>
          <a:xfrm>
            <a:off x="10948091" y="1750811"/>
            <a:ext cx="980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/>
              <a:t>解码器</a:t>
            </a:r>
            <a:endParaRPr 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3430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D9ECD-89AF-F24D-DEF1-77858D5AE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/>
              <a:t>Hugging Face </a:t>
            </a:r>
            <a:r>
              <a:rPr lang="zh-CN" altLang="en-US"/>
              <a:t>开源社区</a:t>
            </a:r>
            <a:endParaRPr 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D1F2CF-08E2-BB3F-617D-ED037F8405BF}"/>
              </a:ext>
            </a:extLst>
          </p:cNvPr>
          <p:cNvSpPr txBox="1"/>
          <p:nvPr/>
        </p:nvSpPr>
        <p:spPr>
          <a:xfrm>
            <a:off x="506534" y="862561"/>
            <a:ext cx="11472333" cy="497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/>
              <a:t>自然语言领域开源社区，代码大部分基于</a:t>
            </a:r>
            <a:r>
              <a:rPr lang="en-US" altLang="zh-CN" sz="2200"/>
              <a:t>PyTorch</a:t>
            </a:r>
            <a:r>
              <a:rPr lang="zh-CN" altLang="en-US" sz="2200"/>
              <a:t>、</a:t>
            </a:r>
            <a:r>
              <a:rPr lang="en-US" altLang="zh-CN" sz="2200"/>
              <a:t>TensorFlow</a:t>
            </a:r>
            <a:r>
              <a:rPr lang="zh-CN" altLang="en-US" sz="2200"/>
              <a:t>，发布了一系列代码库：</a:t>
            </a:r>
            <a:endParaRPr lang="en-US" sz="22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BC36F5-DE66-96D1-76A6-3A98C9249E0A}"/>
              </a:ext>
            </a:extLst>
          </p:cNvPr>
          <p:cNvSpPr txBox="1"/>
          <p:nvPr/>
        </p:nvSpPr>
        <p:spPr>
          <a:xfrm>
            <a:off x="752026" y="1391996"/>
            <a:ext cx="10508640" cy="206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/>
              <a:t>Transformer</a:t>
            </a:r>
            <a:r>
              <a:rPr lang="en-US" altLang="zh-CN" sz="2000" b="1">
                <a:solidFill>
                  <a:srgbClr val="FF0000"/>
                </a:solidFill>
              </a:rPr>
              <a:t>s </a:t>
            </a:r>
            <a:r>
              <a:rPr lang="zh-CN" altLang="en-US" sz="2000" b="1"/>
              <a:t>模型</a:t>
            </a:r>
            <a:r>
              <a:rPr lang="zh-CN" altLang="en-US" sz="2000"/>
              <a:t>：语言生成</a:t>
            </a:r>
            <a:r>
              <a:rPr lang="en-US" altLang="zh-CN" sz="2000"/>
              <a:t>(GPT</a:t>
            </a:r>
            <a:r>
              <a:rPr lang="zh-CN" altLang="en-US" sz="2000"/>
              <a:t>，</a:t>
            </a:r>
            <a:r>
              <a:rPr lang="en-US" altLang="zh-CN" sz="2000"/>
              <a:t>Transformer-XL</a:t>
            </a:r>
            <a:r>
              <a:rPr lang="zh-CN" altLang="en-US" sz="2000"/>
              <a:t>等</a:t>
            </a:r>
            <a:r>
              <a:rPr lang="en-US" altLang="zh-CN" sz="2000"/>
              <a:t>)</a:t>
            </a:r>
            <a:r>
              <a:rPr lang="zh-CN" altLang="en-US" sz="2000"/>
              <a:t>、语言理解</a:t>
            </a:r>
            <a:r>
              <a:rPr lang="en-US" altLang="zh-CN" sz="2000"/>
              <a:t>(Bert</a:t>
            </a:r>
            <a:r>
              <a:rPr lang="zh-CN" altLang="en-US" sz="2000"/>
              <a:t>，</a:t>
            </a:r>
            <a:r>
              <a:rPr lang="en-US" altLang="zh-CN" sz="2000"/>
              <a:t>DistilBert</a:t>
            </a:r>
            <a:r>
              <a:rPr lang="zh-CN" altLang="en-US" sz="2000"/>
              <a:t>等</a:t>
            </a:r>
            <a:r>
              <a:rPr lang="en-US" altLang="zh-CN" sz="2000"/>
              <a:t>)</a:t>
            </a:r>
            <a:br>
              <a:rPr lang="en-US" altLang="zh-CN" sz="2000"/>
            </a:br>
            <a:r>
              <a:rPr lang="en-US" altLang="zh-CN" sz="2000"/>
              <a:t>1</a:t>
            </a:r>
            <a:r>
              <a:rPr lang="zh-CN" altLang="en-US" sz="2000"/>
              <a:t>）易于使用：统一封装，只需了解三个核心类（</a:t>
            </a:r>
            <a:r>
              <a:rPr lang="zh-CN" altLang="en-US" sz="2000" b="1"/>
              <a:t>模型</a:t>
            </a:r>
            <a:r>
              <a:rPr lang="zh-CN" altLang="en-US" sz="2000"/>
              <a:t>、</a:t>
            </a:r>
            <a:r>
              <a:rPr lang="zh-CN" altLang="en-US" sz="2000" b="1"/>
              <a:t>配置</a:t>
            </a:r>
            <a:r>
              <a:rPr lang="zh-CN" altLang="en-US" sz="2000"/>
              <a:t>和</a:t>
            </a:r>
            <a:r>
              <a:rPr lang="zh-CN" altLang="en-US" sz="2000" b="1"/>
              <a:t>分词器</a:t>
            </a:r>
            <a:r>
              <a:rPr lang="zh-CN" altLang="en-US" sz="2000"/>
              <a:t>）即可快速上手。</a:t>
            </a:r>
            <a:br>
              <a:rPr lang="en-US" altLang="zh-CN" sz="2000"/>
            </a:br>
            <a:r>
              <a:rPr lang="en-US" altLang="zh-CN" sz="2000"/>
              <a:t>2</a:t>
            </a:r>
            <a:r>
              <a:rPr lang="zh-CN" altLang="en-US" sz="2000"/>
              <a:t>）节省资源：鼓励模型开源共享，减少重复训练。</a:t>
            </a:r>
            <a:br>
              <a:rPr lang="en-US" altLang="zh-CN" sz="2000"/>
            </a:br>
            <a:r>
              <a:rPr lang="en-US" altLang="zh-CN" sz="2000"/>
              <a:t>3</a:t>
            </a:r>
            <a:r>
              <a:rPr lang="zh-CN" altLang="en-US" sz="2000"/>
              <a:t>）广泛支持：提供数以万计的预训练模型。</a:t>
            </a:r>
            <a:br>
              <a:rPr lang="en-US" altLang="zh-CN" sz="2000"/>
            </a:br>
            <a:r>
              <a:rPr lang="en-US" altLang="zh-CN" sz="2000"/>
              <a:t>4</a:t>
            </a:r>
            <a:r>
              <a:rPr lang="zh-CN" altLang="en-US" sz="2000"/>
              <a:t>）全周期管理：简化模型训练到部署的过程，支持跨框架模型转换。</a:t>
            </a:r>
            <a:endParaRPr lang="en-US" sz="200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964F019-7925-3576-AFBD-59E5822E8919}"/>
              </a:ext>
            </a:extLst>
          </p:cNvPr>
          <p:cNvSpPr txBox="1"/>
          <p:nvPr/>
        </p:nvSpPr>
        <p:spPr>
          <a:xfrm>
            <a:off x="752026" y="3589427"/>
            <a:ext cx="9992174" cy="861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/>
              <a:t>Datasets</a:t>
            </a:r>
            <a:r>
              <a:rPr lang="zh-CN" altLang="en-US" sz="2000"/>
              <a:t>：高效访问（仅需一行代码）和共享自然语言处理任务相关的数据集，</a:t>
            </a:r>
            <a:br>
              <a:rPr lang="en-US" altLang="zh-CN" sz="2000"/>
            </a:br>
            <a:r>
              <a:rPr lang="zh-CN" altLang="en-US" sz="2000"/>
              <a:t>强大的数据处理能力。</a:t>
            </a:r>
            <a:endParaRPr lang="en-US" sz="20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C00473-6890-4C7F-1B69-EDFB997FC552}"/>
              </a:ext>
            </a:extLst>
          </p:cNvPr>
          <p:cNvSpPr txBox="1"/>
          <p:nvPr/>
        </p:nvSpPr>
        <p:spPr>
          <a:xfrm>
            <a:off x="752026" y="4586530"/>
            <a:ext cx="107711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Accelerate</a:t>
            </a:r>
            <a:r>
              <a:rPr lang="zh-CN" altLang="en-US" sz="2000"/>
              <a:t>：简化模型分布式训练和混合精度训练的</a:t>
            </a:r>
            <a:r>
              <a:rPr lang="en-US" altLang="zh-CN" sz="2000"/>
              <a:t>Python </a:t>
            </a:r>
            <a:r>
              <a:rPr lang="zh-CN" altLang="en-US" sz="2000"/>
              <a:t>库，专门针对 </a:t>
            </a:r>
            <a:r>
              <a:rPr lang="en-US" altLang="zh-CN" sz="2000"/>
              <a:t>PyTorch </a:t>
            </a:r>
            <a:r>
              <a:rPr lang="zh-CN" altLang="en-US" sz="2000"/>
              <a:t>开发。</a:t>
            </a:r>
            <a:endParaRPr lang="en-US" sz="20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344A86-B795-C359-1ADA-A6CC96B754E4}"/>
              </a:ext>
            </a:extLst>
          </p:cNvPr>
          <p:cNvSpPr txBox="1"/>
          <p:nvPr/>
        </p:nvSpPr>
        <p:spPr>
          <a:xfrm>
            <a:off x="752026" y="5658816"/>
            <a:ext cx="90608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Diffusers</a:t>
            </a:r>
            <a:r>
              <a:rPr lang="zh-CN" altLang="en-US" sz="2000"/>
              <a:t>：生成图像、音频的预训练扩散模型。</a:t>
            </a:r>
            <a:endParaRPr lang="en-US" sz="20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D3E2AA1-B3C1-5CA7-3CDE-BE665B2AFBE7}"/>
              </a:ext>
            </a:extLst>
          </p:cNvPr>
          <p:cNvSpPr txBox="1"/>
          <p:nvPr/>
        </p:nvSpPr>
        <p:spPr>
          <a:xfrm>
            <a:off x="752027" y="6194959"/>
            <a:ext cx="94079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Hugging Face Hub</a:t>
            </a:r>
            <a:r>
              <a:rPr lang="zh-CN" altLang="en-US" sz="2000"/>
              <a:t>：在线开源平台，机器学习模型、数据集、应用示例等。</a:t>
            </a:r>
            <a:endParaRPr lang="en-US" sz="200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E860EC8-EBC7-A925-8E11-E01DAAB8D019}"/>
              </a:ext>
            </a:extLst>
          </p:cNvPr>
          <p:cNvSpPr txBox="1"/>
          <p:nvPr/>
        </p:nvSpPr>
        <p:spPr>
          <a:xfrm>
            <a:off x="752026" y="5122673"/>
            <a:ext cx="89084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PEFT</a:t>
            </a:r>
            <a:r>
              <a:rPr lang="zh-CN" altLang="en-US" sz="2000"/>
              <a:t>：基于</a:t>
            </a:r>
            <a:r>
              <a:rPr lang="en-US" altLang="zh-CN" sz="2000"/>
              <a:t>LoRA</a:t>
            </a:r>
            <a:r>
              <a:rPr lang="zh-CN" altLang="en-US" sz="2000"/>
              <a:t>的参数微调大模型库。</a:t>
            </a:r>
            <a:endParaRPr lang="en-US" sz="20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70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88602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787878-5EE2-999C-2906-64EF496D5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例：翻译 代码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23E0125-E6D1-6406-14EB-6E223E3E9A49}"/>
              </a:ext>
            </a:extLst>
          </p:cNvPr>
          <p:cNvSpPr txBox="1"/>
          <p:nvPr/>
        </p:nvSpPr>
        <p:spPr>
          <a:xfrm>
            <a:off x="6922315" y="1029214"/>
            <a:ext cx="4974672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&gt; pip install tensorflow transformers tf_keras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C75EF0-6534-E68D-2D3B-CFF9E8BCED75}"/>
              </a:ext>
            </a:extLst>
          </p:cNvPr>
          <p:cNvSpPr txBox="1"/>
          <p:nvPr/>
        </p:nvSpPr>
        <p:spPr>
          <a:xfrm>
            <a:off x="434550" y="6337067"/>
            <a:ext cx="98067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/>
              <a:t>C:\Users\Sean\.cache\huggingface\hub\models----</a:t>
            </a:r>
            <a:r>
              <a:rPr lang="en-US" sz="1200" b="1"/>
              <a:t>opus-mt-en-zh</a:t>
            </a:r>
            <a:r>
              <a:rPr lang="en-US" sz="1200"/>
              <a:t>\snapshots\408d9bc410a388e1d9aef112a2daba955b945255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2808129-7B7A-915E-E0E2-B303FF289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926" y="1841864"/>
            <a:ext cx="4743450" cy="17621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DB4A47D-710A-7292-4234-145CD517F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618" y="1000125"/>
            <a:ext cx="6427649" cy="520772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7401184-F626-073C-9868-BB2FBE70E34E}"/>
              </a:ext>
            </a:extLst>
          </p:cNvPr>
          <p:cNvSpPr txBox="1"/>
          <p:nvPr/>
        </p:nvSpPr>
        <p:spPr>
          <a:xfrm>
            <a:off x="9798342" y="262119"/>
            <a:ext cx="1697810" cy="458629"/>
          </a:xfrm>
          <a:prstGeom prst="flowChartDocumen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/>
              <a:t>09-</a:t>
            </a:r>
            <a:r>
              <a:rPr lang="zh-CN" altLang="en-US"/>
              <a:t>翻译</a:t>
            </a:r>
            <a:r>
              <a:rPr lang="en-US" altLang="zh-CN"/>
              <a:t>.</a:t>
            </a:r>
            <a:r>
              <a:rPr lang="en-US"/>
              <a:t>ipynb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A4F21D6-F9DC-FE04-CF97-6C9832891E7A}"/>
              </a:ext>
            </a:extLst>
          </p:cNvPr>
          <p:cNvSpPr txBox="1"/>
          <p:nvPr/>
        </p:nvSpPr>
        <p:spPr>
          <a:xfrm>
            <a:off x="7862582" y="3625007"/>
            <a:ext cx="17260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hlinkClick r:id="rId4"/>
              </a:rPr>
              <a:t>Helsinki-NLP</a:t>
            </a:r>
            <a:endParaRPr lang="en-US" sz="140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9EDDF74-9D22-3BDE-CBD6-3D99161601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35253" y="3932783"/>
            <a:ext cx="4799878" cy="2404283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71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77541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6C6AA-3810-F849-1E54-C4391E1E4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65C26F0-B16B-DC7C-407E-887BB0282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34826"/>
            <a:ext cx="12192000" cy="2770062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CN" sz="13600" b="1" dirty="0">
                <a:solidFill>
                  <a:schemeClr val="accent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GPT</a:t>
            </a:r>
            <a:endParaRPr lang="zh-CN" altLang="en-US" sz="13600" spc="0" dirty="0">
              <a:solidFill>
                <a:schemeClr val="accent1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D4D5A7-FFD2-C723-2200-C3AB7F918471}"/>
              </a:ext>
            </a:extLst>
          </p:cNvPr>
          <p:cNvSpPr txBox="1"/>
          <p:nvPr/>
        </p:nvSpPr>
        <p:spPr>
          <a:xfrm>
            <a:off x="5675264" y="314151"/>
            <a:ext cx="734496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altLang="zh-CN" sz="800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5</a:t>
            </a:r>
            <a:endParaRPr lang="zh-CN" altLang="en-US" sz="8000" dirty="0">
              <a:solidFill>
                <a:schemeClr val="accent5">
                  <a:lumMod val="40000"/>
                  <a:lumOff val="60000"/>
                </a:schemeClr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75CFAC3-A168-C46E-1CDE-26237EA9D45D}"/>
              </a:ext>
            </a:extLst>
          </p:cNvPr>
          <p:cNvSpPr txBox="1"/>
          <p:nvPr/>
        </p:nvSpPr>
        <p:spPr>
          <a:xfrm>
            <a:off x="0" y="4456984"/>
            <a:ext cx="1219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enerative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b="1" dirty="0">
                <a:solidFill>
                  <a:schemeClr val="accent1"/>
                </a:solidFill>
              </a:rPr>
              <a:t>P</a:t>
            </a:r>
            <a:r>
              <a:rPr lang="en-US" sz="3600" dirty="0">
                <a:solidFill>
                  <a:schemeClr val="accent1"/>
                </a:solidFill>
              </a:rPr>
              <a:t>re-trained </a:t>
            </a:r>
            <a:r>
              <a:rPr lang="en-US" sz="3600" b="1" dirty="0">
                <a:solidFill>
                  <a:schemeClr val="accent1"/>
                </a:solidFill>
              </a:rPr>
              <a:t>T</a:t>
            </a:r>
            <a:r>
              <a:rPr lang="en-US" sz="3600" dirty="0">
                <a:solidFill>
                  <a:schemeClr val="accent1"/>
                </a:solidFill>
              </a:rPr>
              <a:t>ransformer</a:t>
            </a:r>
          </a:p>
          <a:p>
            <a:pPr algn="ctr">
              <a:lnSpc>
                <a:spcPct val="150000"/>
              </a:lnSpc>
            </a:pPr>
            <a:r>
              <a:rPr lang="zh-CN" altLang="en-US" sz="4800" b="1" dirty="0">
                <a:solidFill>
                  <a:srgbClr val="FF0000"/>
                </a:solidFill>
              </a:rPr>
              <a:t>生成式 </a:t>
            </a:r>
            <a:r>
              <a:rPr lang="zh-CN" altLang="en-US" sz="4800" b="1" dirty="0">
                <a:solidFill>
                  <a:schemeClr val="accent1"/>
                </a:solidFill>
              </a:rPr>
              <a:t>预训练 语言模型</a:t>
            </a:r>
            <a:endParaRPr lang="en-US" sz="4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8359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0B9947-A787-B729-6A76-A92AD6CDA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GPT </a:t>
            </a:r>
            <a:r>
              <a:rPr lang="zh-CN" altLang="en-US" dirty="0">
                <a:solidFill>
                  <a:schemeClr val="accent2"/>
                </a:solidFill>
              </a:rPr>
              <a:t>生成式</a:t>
            </a:r>
            <a:r>
              <a:rPr lang="zh-CN" altLang="en-US" dirty="0"/>
              <a:t>预训练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语言模型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BE0C6B-C98A-471E-1352-DA71EC50F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39" y="1423277"/>
            <a:ext cx="2524826" cy="47879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CF8D937-1E11-5298-2B10-17DAEC45C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942" y="1777966"/>
            <a:ext cx="7597166" cy="445526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360B3FD-D53B-E783-298D-85C3D0A61BA9}"/>
              </a:ext>
            </a:extLst>
          </p:cNvPr>
          <p:cNvSpPr txBox="1"/>
          <p:nvPr/>
        </p:nvSpPr>
        <p:spPr>
          <a:xfrm>
            <a:off x="4068283" y="119244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>
                <a:solidFill>
                  <a:schemeClr val="accent2"/>
                </a:solidFill>
              </a:rPr>
              <a:t>单向</a:t>
            </a:r>
            <a:r>
              <a:rPr lang="zh-CN" altLang="en-US" sz="2400" b="1"/>
              <a:t>、</a:t>
            </a:r>
            <a:r>
              <a:rPr lang="zh-CN" altLang="en-US" sz="2400"/>
              <a:t>掩码、自回归、自我注意机制</a:t>
            </a:r>
            <a:endParaRPr lang="en-US" sz="24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73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62264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C92789-F7A5-21FE-B597-F476AB5E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自回归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900E75-A5E5-5F6A-2EEE-E62957D3C5CC}"/>
              </a:ext>
            </a:extLst>
          </p:cNvPr>
          <p:cNvSpPr txBox="1"/>
          <p:nvPr/>
        </p:nvSpPr>
        <p:spPr>
          <a:xfrm>
            <a:off x="0" y="987518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/>
              <a:t>根据过去的值预测未来值。基于上文逐词生成新文本（单向模型）</a:t>
            </a:r>
            <a:endParaRPr lang="en-US" sz="240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98C18E3-929B-EBDD-3C05-C0D965766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78" y="2016160"/>
            <a:ext cx="10745822" cy="375953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0661868-CAFA-8C91-FC20-710045B4AFE5}"/>
              </a:ext>
            </a:extLst>
          </p:cNvPr>
          <p:cNvSpPr txBox="1"/>
          <p:nvPr/>
        </p:nvSpPr>
        <p:spPr>
          <a:xfrm>
            <a:off x="7921232" y="157612"/>
            <a:ext cx="38005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Auto </a:t>
            </a:r>
            <a:r>
              <a:rPr lang="en-US" altLang="zh-CN" sz="320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egressive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74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0776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66E67-96B1-468C-2014-F42851CB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GPT</a:t>
            </a:r>
            <a:r>
              <a:rPr lang="zh-CN" altLang="en-US"/>
              <a:t>应用：机器翻译</a:t>
            </a:r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69605D-D058-7F2D-69B3-E98EB7F60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66174" y="1088123"/>
            <a:ext cx="6439406" cy="20817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239C8F-4E53-E494-5796-C88A39A6CC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093" y="3435790"/>
            <a:ext cx="5038929" cy="310312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1D3AF9-E9CA-C1CB-BE68-D0A42AB9A676}"/>
              </a:ext>
            </a:extLst>
          </p:cNvPr>
          <p:cNvSpPr txBox="1"/>
          <p:nvPr/>
        </p:nvSpPr>
        <p:spPr>
          <a:xfrm>
            <a:off x="953310" y="192607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训练</a:t>
            </a:r>
            <a:r>
              <a:rPr lang="zh-CN" altLang="en-US" sz="2400"/>
              <a:t>：</a:t>
            </a:r>
            <a:endParaRPr lang="en-US" sz="24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E5BDD0-DCE9-7146-5261-6239D2D0DD4B}"/>
              </a:ext>
            </a:extLst>
          </p:cNvPr>
          <p:cNvSpPr txBox="1"/>
          <p:nvPr/>
        </p:nvSpPr>
        <p:spPr>
          <a:xfrm>
            <a:off x="953310" y="475651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/>
              <a:t>预测</a:t>
            </a:r>
            <a:r>
              <a:rPr lang="zh-CN" altLang="en-US" sz="2400"/>
              <a:t>：</a:t>
            </a:r>
            <a:endParaRPr lang="en-US" sz="24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863D16-3BCA-3696-B98A-FD8EA02AD5DC}"/>
              </a:ext>
            </a:extLst>
          </p:cNvPr>
          <p:cNvSpPr txBox="1"/>
          <p:nvPr/>
        </p:nvSpPr>
        <p:spPr>
          <a:xfrm>
            <a:off x="8900325" y="4156353"/>
            <a:ext cx="26819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/>
              <a:t>无监督预训练</a:t>
            </a:r>
            <a:endParaRPr lang="en-US" altLang="zh-CN" sz="2400"/>
          </a:p>
          <a:p>
            <a:pPr algn="ctr"/>
            <a:r>
              <a:rPr lang="en-US" altLang="zh-CN" sz="2400"/>
              <a:t>+</a:t>
            </a:r>
          </a:p>
          <a:p>
            <a:pPr algn="ctr"/>
            <a:r>
              <a:rPr lang="zh-CN" altLang="en-US" sz="2400"/>
              <a:t>有监督微调</a:t>
            </a:r>
            <a:endParaRPr lang="en-US" sz="240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75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476173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D6FB0F-9651-6E77-D3C3-211328C1D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Ollama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2E7B6FE-1076-B52F-517B-219ED7E53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62" y="945720"/>
            <a:ext cx="5015829" cy="3312246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EFB87B2-7EE5-FA8E-3039-E5EF85AA104E}"/>
              </a:ext>
            </a:extLst>
          </p:cNvPr>
          <p:cNvSpPr/>
          <p:nvPr/>
        </p:nvSpPr>
        <p:spPr>
          <a:xfrm>
            <a:off x="2190382" y="3672020"/>
            <a:ext cx="1273242" cy="5767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97CD2BA-06F7-BB12-D803-3BB192CA2C60}"/>
              </a:ext>
            </a:extLst>
          </p:cNvPr>
          <p:cNvGrpSpPr/>
          <p:nvPr/>
        </p:nvGrpSpPr>
        <p:grpSpPr>
          <a:xfrm>
            <a:off x="487846" y="4389208"/>
            <a:ext cx="5608154" cy="2258293"/>
            <a:chOff x="487846" y="4389208"/>
            <a:chExt cx="5608154" cy="2258293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73D42697-1300-A061-0746-1B6F880E6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6529"/>
            <a:stretch/>
          </p:blipFill>
          <p:spPr>
            <a:xfrm>
              <a:off x="487846" y="4389208"/>
              <a:ext cx="5608154" cy="2258293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E260382-CE7A-D940-CA80-8D4B4F5A9E60}"/>
                </a:ext>
              </a:extLst>
            </p:cNvPr>
            <p:cNvSpPr txBox="1"/>
            <p:nvPr/>
          </p:nvSpPr>
          <p:spPr>
            <a:xfrm>
              <a:off x="3291923" y="4690606"/>
              <a:ext cx="2262158" cy="7841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/>
                <a:t>校园网即可</a:t>
              </a:r>
              <a:endParaRPr lang="en-US" altLang="zh-CN"/>
            </a:p>
            <a:p>
              <a:pPr>
                <a:lnSpc>
                  <a:spcPct val="130000"/>
                </a:lnSpc>
              </a:pPr>
              <a:r>
                <a:rPr lang="zh-CN" altLang="en-US"/>
                <a:t>运行时，可同时安装</a:t>
              </a:r>
              <a:endParaRPr lang="en-US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2DC94EF-2C12-3879-DA27-7D3B0E7D1D26}"/>
              </a:ext>
            </a:extLst>
          </p:cNvPr>
          <p:cNvSpPr txBox="1"/>
          <p:nvPr/>
        </p:nvSpPr>
        <p:spPr>
          <a:xfrm>
            <a:off x="5553324" y="874226"/>
            <a:ext cx="6463185" cy="1296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/>
              <a:t>一个开源、在</a:t>
            </a:r>
            <a:r>
              <a:rPr lang="zh-CN" altLang="en-US" b="1"/>
              <a:t>本地</a:t>
            </a:r>
            <a:r>
              <a:rPr lang="zh-CN" altLang="en-US"/>
              <a:t>计算机上部署、运行</a:t>
            </a:r>
            <a:r>
              <a:rPr lang="zh-CN" altLang="en-US" b="1"/>
              <a:t>大型语言模型</a:t>
            </a:r>
            <a:r>
              <a:rPr lang="zh-CN" altLang="en-US"/>
              <a:t>的工具，无需依赖云端服务，避免敏感信息上传云端。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大型模型需要较高配置（如 </a:t>
            </a:r>
            <a:r>
              <a:rPr lang="en-US" altLang="zh-CN"/>
              <a:t>16GB+ </a:t>
            </a:r>
            <a:r>
              <a:rPr lang="zh-CN" altLang="en-US"/>
              <a:t>内存、</a:t>
            </a:r>
            <a:r>
              <a:rPr lang="en-US" altLang="zh-CN"/>
              <a:t>GPU </a:t>
            </a:r>
            <a:r>
              <a:rPr lang="zh-CN" altLang="en-US"/>
              <a:t>加速）。</a:t>
            </a:r>
            <a:endParaRPr 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D3289FE-C0CB-11B7-CD30-93627B9F386F}"/>
              </a:ext>
            </a:extLst>
          </p:cNvPr>
          <p:cNvGrpSpPr/>
          <p:nvPr/>
        </p:nvGrpSpPr>
        <p:grpSpPr>
          <a:xfrm>
            <a:off x="6380933" y="2197429"/>
            <a:ext cx="5423332" cy="4158921"/>
            <a:chOff x="6380933" y="2197429"/>
            <a:chExt cx="5423332" cy="4158921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F3AC7E8D-AB1F-C2DE-2ADB-CC23CD917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80933" y="2197429"/>
              <a:ext cx="5423332" cy="4158921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DB906F7-6B56-251A-37CC-077EF8A592A3}"/>
                </a:ext>
              </a:extLst>
            </p:cNvPr>
            <p:cNvSpPr/>
            <p:nvPr/>
          </p:nvSpPr>
          <p:spPr>
            <a:xfrm>
              <a:off x="9690310" y="4488473"/>
              <a:ext cx="1273242" cy="3651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C5B4CB2-06A4-13BD-96E3-1987BC67693C}"/>
                </a:ext>
              </a:extLst>
            </p:cNvPr>
            <p:cNvSpPr/>
            <p:nvPr/>
          </p:nvSpPr>
          <p:spPr>
            <a:xfrm>
              <a:off x="7171254" y="4488473"/>
              <a:ext cx="1273242" cy="3651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76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009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41FBE2-3DBC-0C76-3E03-B89EE7695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0"/>
              <a:t>Python</a:t>
            </a:r>
            <a:r>
              <a:rPr lang="en-US" altLang="zh-CN"/>
              <a:t> </a:t>
            </a:r>
            <a:r>
              <a:rPr lang="zh-CN" altLang="en-US"/>
              <a:t>调用 </a:t>
            </a:r>
            <a:r>
              <a:rPr lang="en-US" altLang="zh-CN" spc="0"/>
              <a:t>ollama</a:t>
            </a:r>
            <a:r>
              <a:rPr lang="en-US" altLang="zh-CN"/>
              <a:t> </a:t>
            </a:r>
            <a:r>
              <a:rPr lang="zh-CN" altLang="en-US"/>
              <a:t>代码</a:t>
            </a:r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D703180-CDD7-6210-E6B5-E69F43D8A096}"/>
              </a:ext>
            </a:extLst>
          </p:cNvPr>
          <p:cNvSpPr txBox="1"/>
          <p:nvPr/>
        </p:nvSpPr>
        <p:spPr>
          <a:xfrm>
            <a:off x="676563" y="955416"/>
            <a:ext cx="8153401" cy="193899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# pip install openai  </a:t>
            </a:r>
          </a:p>
          <a:p>
            <a:pPr>
              <a:buNone/>
            </a:pPr>
            <a:r>
              <a:rPr lang="en-US" sz="1400" b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openai </a:t>
            </a:r>
            <a:r>
              <a:rPr lang="en-US" sz="1400" b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OpenAI  </a:t>
            </a:r>
            <a:r>
              <a:rPr 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使用</a:t>
            </a:r>
            <a:r>
              <a:rPr lang="en-US" altLang="zh-CN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OpenAI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标准接口，但不使用</a:t>
            </a:r>
            <a:r>
              <a:rPr lang="en-US" altLang="zh-CN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OpenAI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模型</a:t>
            </a:r>
            <a:endParaRPr lang="en-US" sz="1400" b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OpenAI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base_url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http://localhost:11434/v1</a:t>
            </a:r>
            <a:r>
              <a:rPr lang="en-US" sz="1400" b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 	</a:t>
            </a:r>
            <a:r>
              <a:rPr 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本地 </a:t>
            </a:r>
            <a:r>
              <a:rPr 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ollama API 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地址</a:t>
            </a:r>
          </a:p>
          <a:p>
            <a:pPr>
              <a:buNone/>
            </a:pPr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400" b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api_key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ollama</a:t>
            </a:r>
            <a:r>
              <a:rPr lang="en-US" sz="1400" b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			</a:t>
            </a:r>
            <a:r>
              <a:rPr 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# ollama API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密钥</a:t>
            </a:r>
          </a:p>
          <a:p>
            <a:pPr>
              <a:buNone/>
            </a:pPr>
            <a:br>
              <a:rPr lang="zh-CN" altLang="en-US" sz="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CN" altLang="en-US" sz="1400" b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获取模型列表</a:t>
            </a:r>
          </a:p>
          <a:p>
            <a:pPr>
              <a:buNone/>
            </a:pPr>
            <a:r>
              <a:rPr lang="en-US" sz="1400" b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.models.</a:t>
            </a:r>
            <a:r>
              <a:rPr lang="en-US" sz="1400" b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1400" b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79D3C56-F995-1A71-BFE5-A7F5BBDED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63" y="2952726"/>
            <a:ext cx="7219950" cy="304800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53697C05-D486-CEEB-3F5F-DFAB0FECD50B}"/>
              </a:ext>
            </a:extLst>
          </p:cNvPr>
          <p:cNvGrpSpPr/>
          <p:nvPr/>
        </p:nvGrpSpPr>
        <p:grpSpPr>
          <a:xfrm>
            <a:off x="658322" y="3257526"/>
            <a:ext cx="9414654" cy="3198316"/>
            <a:chOff x="658322" y="3257526"/>
            <a:chExt cx="9414654" cy="3198316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23D312B-F799-B86A-8025-72CA9FB181CF}"/>
                </a:ext>
              </a:extLst>
            </p:cNvPr>
            <p:cNvSpPr txBox="1"/>
            <p:nvPr/>
          </p:nvSpPr>
          <p:spPr>
            <a:xfrm>
              <a:off x="658322" y="3316521"/>
              <a:ext cx="6740006" cy="3139321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en-US" altLang="zh-CN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# </a:t>
              </a:r>
              <a:r>
                <a:rPr lang="zh-CN" alt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获取模型信息</a:t>
              </a:r>
            </a:p>
            <a:p>
              <a:pPr>
                <a:buNone/>
              </a:pP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model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qwen2.5:3b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endPara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pPr>
                <a:buNone/>
              </a:pPr>
              <a:br>
                <a:rPr lang="en-US" sz="8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# </a:t>
              </a:r>
              <a:r>
                <a:rPr lang="zh-CN" alt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提示学习：系统提示和用户提示</a:t>
              </a:r>
            </a:p>
            <a:p>
              <a:pPr>
                <a:buNone/>
              </a:pP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system_prompt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zh-CN" alt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你是一个有用的助手，帮助用户将文本翻译成中文。</a:t>
              </a:r>
              <a:r>
                <a:rPr lang="en-US" altLang="zh-CN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endPara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pPr>
                <a:buNone/>
              </a:pP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user_prompt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Hello my friends! How are you doing today?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endPara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pPr>
                <a:buNone/>
              </a:pPr>
              <a:br>
                <a:rPr lang="en-US" sz="8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# </a:t>
              </a:r>
              <a:r>
                <a:rPr lang="zh-CN" alt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使用模型进行翻译</a:t>
              </a:r>
            </a:p>
            <a:p>
              <a:pPr>
                <a:buNone/>
              </a:pP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response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client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.chat.completions.</a:t>
              </a:r>
              <a:r>
                <a:rPr lang="en-US" sz="1400" b="0">
                  <a:solidFill>
                    <a:srgbClr val="74531F"/>
                  </a:solidFill>
                  <a:effectLst/>
                  <a:latin typeface="Consolas" panose="020B0609020204030204" pitchFamily="49" charset="0"/>
                </a:rPr>
                <a:t>create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</a:t>
              </a:r>
            </a:p>
            <a:p>
              <a:pPr>
                <a:buNone/>
              </a:pP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808080"/>
                  </a:solidFill>
                  <a:effectLst/>
                  <a:latin typeface="Consolas" panose="020B0609020204030204" pitchFamily="49" charset="0"/>
                </a:rPr>
                <a:t>model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model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pPr>
                <a:buNone/>
              </a:pP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808080"/>
                  </a:solidFill>
                  <a:effectLst/>
                  <a:latin typeface="Consolas" panose="020B0609020204030204" pitchFamily="49" charset="0"/>
                </a:rPr>
                <a:t>messages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=[ {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role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system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system_prompt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},</a:t>
              </a:r>
            </a:p>
            <a:p>
              <a:pPr>
                <a:buNone/>
              </a:pP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              {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role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user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sz="1400" b="0">
                  <a:solidFill>
                    <a:srgbClr val="E21F1F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user_prompt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 ])</a:t>
              </a:r>
            </a:p>
            <a:p>
              <a:pPr>
                <a:buNone/>
              </a:pPr>
              <a:br>
                <a:rPr lang="en-US" sz="8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# </a:t>
              </a:r>
              <a:r>
                <a:rPr lang="zh-CN" altLang="en-US" sz="1400" b="0">
                  <a:solidFill>
                    <a:schemeClr val="bg1">
                      <a:lumMod val="50000"/>
                    </a:schemeClr>
                  </a:solidFill>
                  <a:effectLst/>
                  <a:latin typeface="Consolas" panose="020B0609020204030204" pitchFamily="49" charset="0"/>
                </a:rPr>
                <a:t>打印翻译结果</a:t>
              </a:r>
            </a:p>
            <a:p>
              <a:r>
                <a:rPr lang="en-US" sz="1400" b="0">
                  <a:solidFill>
                    <a:srgbClr val="74531F"/>
                  </a:solidFill>
                  <a:effectLst/>
                  <a:latin typeface="Consolas" panose="020B0609020204030204" pitchFamily="49" charset="0"/>
                </a:rPr>
                <a:t>print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1F377F"/>
                  </a:solidFill>
                  <a:effectLst/>
                  <a:latin typeface="Consolas" panose="020B0609020204030204" pitchFamily="49" charset="0"/>
                </a:rPr>
                <a:t>response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.choices[</a:t>
              </a:r>
              <a:r>
                <a:rPr lang="en-US" sz="14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].message.content)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5F88956-E011-24A0-A82C-B4CCD7FCB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6951" y="6070600"/>
              <a:ext cx="2486025" cy="285750"/>
            </a:xfrm>
            <a:prstGeom prst="rect">
              <a:avLst/>
            </a:prstGeom>
          </p:spPr>
        </p:pic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45F9EA53-8327-17C4-4AD9-6CE1CF5A836B}"/>
                </a:ext>
              </a:extLst>
            </p:cNvPr>
            <p:cNvCxnSpPr/>
            <p:nvPr/>
          </p:nvCxnSpPr>
          <p:spPr>
            <a:xfrm>
              <a:off x="2281382" y="3257526"/>
              <a:ext cx="0" cy="2892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9AC7DE33-19D4-9A53-7F3C-DE2F3D341862}"/>
              </a:ext>
            </a:extLst>
          </p:cNvPr>
          <p:cNvSpPr txBox="1"/>
          <p:nvPr/>
        </p:nvSpPr>
        <p:spPr>
          <a:xfrm>
            <a:off x="9798342" y="262119"/>
            <a:ext cx="1697810" cy="458629"/>
          </a:xfrm>
          <a:prstGeom prst="flowChartDocumen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/>
              <a:t>09-</a:t>
            </a:r>
            <a:r>
              <a:rPr lang="zh-CN" altLang="en-US"/>
              <a:t>翻译</a:t>
            </a:r>
            <a:r>
              <a:rPr lang="en-US" altLang="zh-CN"/>
              <a:t>.</a:t>
            </a:r>
            <a:r>
              <a:rPr lang="en-US"/>
              <a:t>ipynb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77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017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88A6C4-64F8-C629-4B91-05D3A1F95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小 结                         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下一节</a:t>
            </a:r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D1E78CB-9877-3803-DED8-36EC5D7AFD7B}"/>
              </a:ext>
            </a:extLst>
          </p:cNvPr>
          <p:cNvSpPr txBox="1"/>
          <p:nvPr/>
        </p:nvSpPr>
        <p:spPr>
          <a:xfrm>
            <a:off x="7338931" y="1417902"/>
            <a:ext cx="4042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① 表征学习</a:t>
            </a:r>
            <a:endParaRPr lang="en-US" altLang="zh-CN" sz="280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BD3FE3-86AC-CFAE-4956-7B501B3D47D5}"/>
              </a:ext>
            </a:extLst>
          </p:cNvPr>
          <p:cNvSpPr txBox="1"/>
          <p:nvPr/>
        </p:nvSpPr>
        <p:spPr>
          <a:xfrm>
            <a:off x="7338931" y="2356405"/>
            <a:ext cx="4026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② 自编码器  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AE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CFB997-0819-5102-0D4C-B2987489C219}"/>
              </a:ext>
            </a:extLst>
          </p:cNvPr>
          <p:cNvSpPr txBox="1"/>
          <p:nvPr/>
        </p:nvSpPr>
        <p:spPr>
          <a:xfrm>
            <a:off x="7338931" y="3294908"/>
            <a:ext cx="4026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③ 变分自编码器  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VAE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EB9992A-40DE-1BE5-5F4C-06BA19C2881C}"/>
              </a:ext>
            </a:extLst>
          </p:cNvPr>
          <p:cNvSpPr txBox="1"/>
          <p:nvPr/>
        </p:nvSpPr>
        <p:spPr>
          <a:xfrm>
            <a:off x="7338931" y="4233411"/>
            <a:ext cx="4026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④ 生成对抗网络  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GAN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BEF46E-A8AA-81B6-D085-FB4B0EEAC7BD}"/>
              </a:ext>
            </a:extLst>
          </p:cNvPr>
          <p:cNvSpPr txBox="1"/>
          <p:nvPr/>
        </p:nvSpPr>
        <p:spPr>
          <a:xfrm>
            <a:off x="7338931" y="5171914"/>
            <a:ext cx="4026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⑤ 对比学习  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+mn-ea"/>
              </a:rPr>
              <a:t>CLIP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01ED7BB-59C0-69D9-F19C-0314CD0BD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884" y="974515"/>
            <a:ext cx="3923235" cy="5687226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78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819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B1EE6-CA00-DAD0-D797-D1328DD15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Seq2Seq</a:t>
            </a:r>
            <a:endParaRPr lang="en-US"/>
          </a:p>
        </p:txBody>
      </p:sp>
      <p:pic>
        <p:nvPicPr>
          <p:cNvPr id="4" name="seq2seq_2">
            <a:hlinkClick r:id="" action="ppaction://media"/>
            <a:extLst>
              <a:ext uri="{FF2B5EF4-FFF2-40B4-BE49-F238E27FC236}">
                <a16:creationId xmlns:a16="http://schemas.microsoft.com/office/drawing/2014/main" id="{702082D8-AC19-7C74-E210-7D7FCD837E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46874" y="1078699"/>
            <a:ext cx="8498252" cy="2549476"/>
          </a:xfrm>
          <a:prstGeom prst="rect">
            <a:avLst/>
          </a:prstGeom>
        </p:spPr>
      </p:pic>
      <p:pic>
        <p:nvPicPr>
          <p:cNvPr id="5" name="seq2seq_4">
            <a:hlinkClick r:id="" action="ppaction://media"/>
            <a:extLst>
              <a:ext uri="{FF2B5EF4-FFF2-40B4-BE49-F238E27FC236}">
                <a16:creationId xmlns:a16="http://schemas.microsoft.com/office/drawing/2014/main" id="{7949040B-F5AB-DE4B-5BDE-8998E19B677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46873" y="4185641"/>
            <a:ext cx="8498253" cy="2266201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8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027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6C822C-7886-4F87-383F-B607A8E5A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编码器、解码器</a:t>
            </a:r>
            <a:endParaRPr lang="en-US"/>
          </a:p>
        </p:txBody>
      </p:sp>
      <p:pic>
        <p:nvPicPr>
          <p:cNvPr id="4" name="seq2seq_6">
            <a:hlinkClick r:id="" action="ppaction://media"/>
            <a:extLst>
              <a:ext uri="{FF2B5EF4-FFF2-40B4-BE49-F238E27FC236}">
                <a16:creationId xmlns:a16="http://schemas.microsoft.com/office/drawing/2014/main" id="{B9765CBC-0D8E-DA11-F13C-7016AB3C1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900000"/>
            <a:ext cx="12192000" cy="5384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6395B40-80EF-234C-F29A-E0F540E5CDD0}"/>
              </a:ext>
            </a:extLst>
          </p:cNvPr>
          <p:cNvSpPr txBox="1"/>
          <p:nvPr/>
        </p:nvSpPr>
        <p:spPr>
          <a:xfrm>
            <a:off x="856034" y="5212829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64B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9DAD77-85FB-D984-878C-6C40F28F417E}"/>
              </a:ext>
            </a:extLst>
          </p:cNvPr>
          <p:cNvSpPr txBox="1"/>
          <p:nvPr/>
        </p:nvSpPr>
        <p:spPr>
          <a:xfrm>
            <a:off x="2796251" y="5212829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64B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suis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F850894-9CA4-69B6-3D87-69DA5851FA38}"/>
              </a:ext>
            </a:extLst>
          </p:cNvPr>
          <p:cNvSpPr txBox="1"/>
          <p:nvPr/>
        </p:nvSpPr>
        <p:spPr>
          <a:xfrm>
            <a:off x="4526940" y="5212829"/>
            <a:ext cx="108234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64B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étudiant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7B1-3FC2-4821-B144-3AA6EF938D0A}" type="slidenum">
              <a:rPr lang="zh-CN" altLang="en-US" sz="1400" b="1" smtClean="0"/>
              <a:pPr/>
              <a:t>9</a:t>
            </a:fld>
            <a:r>
              <a:rPr lang="zh-CN" altLang="en-US"/>
              <a:t> </a:t>
            </a:r>
            <a:r>
              <a:rPr lang="en-US" altLang="zh-CN"/>
              <a:t>/ 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37177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66916</TotalTime>
  <Words>6561</Words>
  <Application>Microsoft Office PowerPoint</Application>
  <PresentationFormat>宽屏</PresentationFormat>
  <Paragraphs>993</Paragraphs>
  <Slides>78</Slides>
  <Notes>47</Notes>
  <HiddenSlides>0</HiddenSlides>
  <MMClips>5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78</vt:i4>
      </vt:variant>
    </vt:vector>
  </HeadingPairs>
  <TitlesOfParts>
    <vt:vector size="98" baseType="lpstr">
      <vt:lpstr>-apple-system</vt:lpstr>
      <vt:lpstr>DeepSeek-CJK-patch</vt:lpstr>
      <vt:lpstr>Lucida Grande</vt:lpstr>
      <vt:lpstr>source-serif-pro</vt:lpstr>
      <vt:lpstr>微软雅黑</vt:lpstr>
      <vt:lpstr>楷体</vt:lpstr>
      <vt:lpstr>等线</vt:lpstr>
      <vt:lpstr>等线 Light</vt:lpstr>
      <vt:lpstr>Arial</vt:lpstr>
      <vt:lpstr>Arial Black</vt:lpstr>
      <vt:lpstr>Arial Narrow</vt:lpstr>
      <vt:lpstr>Cambria Math</vt:lpstr>
      <vt:lpstr>Consolas</vt:lpstr>
      <vt:lpstr>Helvetica</vt:lpstr>
      <vt:lpstr>Impact</vt:lpstr>
      <vt:lpstr>Segoe UI</vt:lpstr>
      <vt:lpstr>Times New Roman</vt:lpstr>
      <vt:lpstr>Verdana</vt:lpstr>
      <vt:lpstr>Wingdings</vt:lpstr>
      <vt:lpstr>Office 主题​​</vt:lpstr>
      <vt:lpstr>9.  Tranformer</vt:lpstr>
      <vt:lpstr>提 纲</vt:lpstr>
      <vt:lpstr>现代 NLP 里程碑</vt:lpstr>
      <vt:lpstr>Seq2Seq</vt:lpstr>
      <vt:lpstr>CNN                        RNN</vt:lpstr>
      <vt:lpstr>编码器 - 解码器</vt:lpstr>
      <vt:lpstr>Seq2Seq 架构</vt:lpstr>
      <vt:lpstr>Seq2Seq</vt:lpstr>
      <vt:lpstr>编码器、解码器</vt:lpstr>
      <vt:lpstr>注意力 机制</vt:lpstr>
      <vt:lpstr>人的注意力</vt:lpstr>
      <vt:lpstr>注 意 力</vt:lpstr>
      <vt:lpstr>两种 注意力</vt:lpstr>
      <vt:lpstr>注意力机制</vt:lpstr>
      <vt:lpstr>注意力 网络</vt:lpstr>
      <vt:lpstr>注意力 权重 α</vt:lpstr>
      <vt:lpstr>Q、K、V</vt:lpstr>
      <vt:lpstr>Q、K、V</vt:lpstr>
      <vt:lpstr>交叉注意力 in 中英翻译</vt:lpstr>
      <vt:lpstr>带有 注意力</vt:lpstr>
      <vt:lpstr>解码器 在生成时的关注点</vt:lpstr>
      <vt:lpstr>自注意力</vt:lpstr>
      <vt:lpstr>自注意力 机制</vt:lpstr>
      <vt:lpstr>自注意力 示例</vt:lpstr>
      <vt:lpstr>自注意力 计算</vt:lpstr>
      <vt:lpstr>自注意力 可视化</vt:lpstr>
      <vt:lpstr>       卷积层         全连接层       自注意力层</vt:lpstr>
      <vt:lpstr>自注意力层</vt:lpstr>
      <vt:lpstr>Transformer</vt:lpstr>
      <vt:lpstr>Transformer</vt:lpstr>
      <vt:lpstr>双语评估辅助工具 BLEU</vt:lpstr>
      <vt:lpstr>BLEU 指标</vt:lpstr>
      <vt:lpstr>机器翻译 现状</vt:lpstr>
      <vt:lpstr>解析 Tranformer</vt:lpstr>
      <vt:lpstr>解析 Tranformer：编码器、解码器</vt:lpstr>
      <vt:lpstr>解析 Tranformer：编码器</vt:lpstr>
      <vt:lpstr>解析 Tranformer：多头</vt:lpstr>
      <vt:lpstr> Multi-Head Attention 计算流程</vt:lpstr>
      <vt:lpstr>自注意力 可视化</vt:lpstr>
      <vt:lpstr>多头自注意力 可视化</vt:lpstr>
      <vt:lpstr>解析 Tranformer：位置信息</vt:lpstr>
      <vt:lpstr>相对位置</vt:lpstr>
      <vt:lpstr>解析 Tranformer：编码器</vt:lpstr>
      <vt:lpstr>Layer Normalization</vt:lpstr>
      <vt:lpstr>Mask 操 作</vt:lpstr>
      <vt:lpstr>解析 Tranformer：编码器 → 解码器</vt:lpstr>
      <vt:lpstr>解析 Tranformer：解码器输出</vt:lpstr>
      <vt:lpstr>解析 Tranformer：编码器+解码器</vt:lpstr>
      <vt:lpstr>训练、预测</vt:lpstr>
      <vt:lpstr>Tranformer 流程图</vt:lpstr>
      <vt:lpstr>Transformer 英译法</vt:lpstr>
      <vt:lpstr>多种 注意力</vt:lpstr>
      <vt:lpstr>Tranformer   v.s.  CNN</vt:lpstr>
      <vt:lpstr>Tranformer   v.s.  CNN</vt:lpstr>
      <vt:lpstr>Transformer   v.s.  RNN</vt:lpstr>
      <vt:lpstr>BERT</vt:lpstr>
      <vt:lpstr>机器翻译研究发展历程</vt:lpstr>
      <vt:lpstr>      Transformer          BERT          GPT</vt:lpstr>
      <vt:lpstr>BERT</vt:lpstr>
      <vt:lpstr>自注意力 可视化</vt:lpstr>
      <vt:lpstr>BERT 模型</vt:lpstr>
      <vt:lpstr>准备 输入数据</vt:lpstr>
      <vt:lpstr>BERT模型的训练、微调</vt:lpstr>
      <vt:lpstr>BERT 无监督 预训练</vt:lpstr>
      <vt:lpstr>下一句预测</vt:lpstr>
      <vt:lpstr>掩码语言模型 MLM</vt:lpstr>
      <vt:lpstr>BERT 有监督 微调</vt:lpstr>
      <vt:lpstr>BERT 应用</vt:lpstr>
      <vt:lpstr>Hugging Face</vt:lpstr>
      <vt:lpstr>Hugging Face 开源社区</vt:lpstr>
      <vt:lpstr>例：翻译 代码</vt:lpstr>
      <vt:lpstr>GPT</vt:lpstr>
      <vt:lpstr>GPT 生成式预训练语言模型</vt:lpstr>
      <vt:lpstr>自回归</vt:lpstr>
      <vt:lpstr>GPT应用：机器翻译</vt:lpstr>
      <vt:lpstr>Ollama</vt:lpstr>
      <vt:lpstr>Python 调用 ollama 代码</vt:lpstr>
      <vt:lpstr>小 结                          下一节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9.  Tranformer 及应用</dc:title>
  <dc:creator>孙晓光</dc:creator>
  <cp:lastModifiedBy>Sean Sun</cp:lastModifiedBy>
  <cp:revision>3482</cp:revision>
  <dcterms:created xsi:type="dcterms:W3CDTF">2019-09-07T01:14:10Z</dcterms:created>
  <dcterms:modified xsi:type="dcterms:W3CDTF">2025-06-05T05:14:26Z</dcterms:modified>
</cp:coreProperties>
</file>

<file path=docProps/thumbnail.jpeg>
</file>